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11_99BC48AF.xml" ContentType="application/vnd.ms-powerpoint.comments+xml"/>
  <Override PartName="/ppt/comments/modernComment_10D_24AFC30C.xml" ContentType="application/vnd.ms-powerpoint.comments+xml"/>
  <Override PartName="/ppt/comments/modernComment_121_FF96B029.xml" ContentType="application/vnd.ms-powerpoint.comments+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6"/>
  </p:notesMasterIdLst>
  <p:sldIdLst>
    <p:sldId id="256" r:id="rId2"/>
    <p:sldId id="257" r:id="rId3"/>
    <p:sldId id="274" r:id="rId4"/>
    <p:sldId id="278" r:id="rId5"/>
    <p:sldId id="286" r:id="rId6"/>
    <p:sldId id="295" r:id="rId7"/>
    <p:sldId id="296" r:id="rId8"/>
    <p:sldId id="297" r:id="rId9"/>
    <p:sldId id="300" r:id="rId10"/>
    <p:sldId id="301" r:id="rId11"/>
    <p:sldId id="302" r:id="rId12"/>
    <p:sldId id="273" r:id="rId13"/>
    <p:sldId id="304" r:id="rId14"/>
    <p:sldId id="292" r:id="rId15"/>
    <p:sldId id="305" r:id="rId16"/>
    <p:sldId id="291" r:id="rId17"/>
    <p:sldId id="307" r:id="rId18"/>
    <p:sldId id="266" r:id="rId19"/>
    <p:sldId id="267" r:id="rId20"/>
    <p:sldId id="288" r:id="rId21"/>
    <p:sldId id="269" r:id="rId22"/>
    <p:sldId id="289" r:id="rId23"/>
    <p:sldId id="272"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9F7423-2242-1E66-57A3-C0FEDD789DA7}" name="Zixian Zhang" initials="ZZ" userId="S::18zz138@queensu.ca::69c23861-ad58-460b-a94a-32bf4719b98b" providerId="AD"/>
  <p188:author id="{B86E5E4C-5CA5-53BE-DFD6-8B15C20A79ED}" name="Anthony Ramelo" initials="AR" userId="S::24wq24@queensu.ca::45fc0c39-4587-4d3c-b8d6-539d7fb7305a" providerId="AD"/>
  <p188:author id="{84D8B765-204D-BB2E-77D3-330642074ECE}" name="Sam Hossain" initials="SH" userId="S::23ldr2@queensu.ca::252ad531-713f-471e-8cf5-9c365c40842d" providerId="AD"/>
  <p188:author id="{D686A479-6EB3-724A-FA23-2A6A6865A9F6}" name="Alisha Sahota" initials="AS" userId="S::24hd23@queensu.ca::000b9c2b-272c-4b6b-ba9e-2b92c0e82ae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0FF03"/>
    <a:srgbClr val="FFDD03"/>
    <a:srgbClr val="C00000"/>
    <a:srgbClr val="E67525"/>
    <a:srgbClr val="000000"/>
    <a:srgbClr val="DB6816"/>
    <a:srgbClr val="DE69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7"/>
    <p:restoredTop sz="94701"/>
  </p:normalViewPr>
  <p:slideViewPr>
    <p:cSldViewPr snapToGrid="0">
      <p:cViewPr varScale="1">
        <p:scale>
          <a:sx n="96" d="100"/>
          <a:sy n="96" d="100"/>
        </p:scale>
        <p:origin x="168"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hony Ramelo" userId="45fc0c39-4587-4d3c-b8d6-539d7fb7305a" providerId="ADAL" clId="{9BAC4327-E31C-4542-9B0A-EFDDD10E554C}"/>
    <pc:docChg chg="undo addSld delSld">
      <pc:chgData name="Anthony Ramelo" userId="45fc0c39-4587-4d3c-b8d6-539d7fb7305a" providerId="ADAL" clId="{9BAC4327-E31C-4542-9B0A-EFDDD10E554C}" dt="2024-08-02T11:19:18.006" v="17" actId="2696"/>
      <pc:docMkLst>
        <pc:docMk/>
      </pc:docMkLst>
      <pc:sldChg chg="add del">
        <pc:chgData name="Anthony Ramelo" userId="45fc0c39-4587-4d3c-b8d6-539d7fb7305a" providerId="ADAL" clId="{9BAC4327-E31C-4542-9B0A-EFDDD10E554C}" dt="2024-08-02T11:19:17.948" v="13" actId="2696"/>
        <pc:sldMkLst>
          <pc:docMk/>
          <pc:sldMk cId="1181102319" sldId="259"/>
        </pc:sldMkLst>
      </pc:sldChg>
      <pc:sldChg chg="add del">
        <pc:chgData name="Anthony Ramelo" userId="45fc0c39-4587-4d3c-b8d6-539d7fb7305a" providerId="ADAL" clId="{9BAC4327-E31C-4542-9B0A-EFDDD10E554C}" dt="2024-08-02T11:19:17.990" v="15" actId="2696"/>
        <pc:sldMkLst>
          <pc:docMk/>
          <pc:sldMk cId="3011849236" sldId="282"/>
        </pc:sldMkLst>
      </pc:sldChg>
      <pc:sldChg chg="add del">
        <pc:chgData name="Anthony Ramelo" userId="45fc0c39-4587-4d3c-b8d6-539d7fb7305a" providerId="ADAL" clId="{9BAC4327-E31C-4542-9B0A-EFDDD10E554C}" dt="2024-08-02T11:19:18.006" v="17" actId="2696"/>
        <pc:sldMkLst>
          <pc:docMk/>
          <pc:sldMk cId="909413933" sldId="293"/>
        </pc:sldMkLst>
      </pc:sldChg>
      <pc:sldChg chg="add del">
        <pc:chgData name="Anthony Ramelo" userId="45fc0c39-4587-4d3c-b8d6-539d7fb7305a" providerId="ADAL" clId="{9BAC4327-E31C-4542-9B0A-EFDDD10E554C}" dt="2024-08-02T11:19:17.958" v="14" actId="2696"/>
        <pc:sldMkLst>
          <pc:docMk/>
          <pc:sldMk cId="3345430281" sldId="294"/>
        </pc:sldMkLst>
      </pc:sldChg>
      <pc:sldChg chg="add del">
        <pc:chgData name="Anthony Ramelo" userId="45fc0c39-4587-4d3c-b8d6-539d7fb7305a" providerId="ADAL" clId="{9BAC4327-E31C-4542-9B0A-EFDDD10E554C}" dt="2024-08-02T11:19:17.910" v="12" actId="2696"/>
        <pc:sldMkLst>
          <pc:docMk/>
          <pc:sldMk cId="3841497042" sldId="298"/>
        </pc:sldMkLst>
      </pc:sldChg>
      <pc:sldChg chg="add del">
        <pc:chgData name="Anthony Ramelo" userId="45fc0c39-4587-4d3c-b8d6-539d7fb7305a" providerId="ADAL" clId="{9BAC4327-E31C-4542-9B0A-EFDDD10E554C}" dt="2024-08-02T11:19:17.999" v="16" actId="2696"/>
        <pc:sldMkLst>
          <pc:docMk/>
          <pc:sldMk cId="629227992" sldId="303"/>
        </pc:sldMkLst>
      </pc:sldChg>
    </pc:docChg>
  </pc:docChgLst>
</pc:chgInfo>
</file>

<file path=ppt/comments/modernComment_10D_24AFC30C.xml><?xml version="1.0" encoding="utf-8"?>
<p188:cmLst xmlns:a="http://schemas.openxmlformats.org/drawingml/2006/main" xmlns:r="http://schemas.openxmlformats.org/officeDocument/2006/relationships" xmlns:p188="http://schemas.microsoft.com/office/powerpoint/2018/8/main">
  <p188:cm id="{1306AFBF-E044-0D48-A00C-E4DDAC6C7659}" authorId="{B86E5E4C-5CA5-53BE-DFD6-8B15C20A79ED}" created="2024-07-30T10:52:56.805">
    <ac:deMkLst xmlns:ac="http://schemas.microsoft.com/office/drawing/2013/main/command">
      <pc:docMk xmlns:pc="http://schemas.microsoft.com/office/powerpoint/2013/main/command"/>
      <pc:sldMk xmlns:pc="http://schemas.microsoft.com/office/powerpoint/2013/main/command" cId="615498508" sldId="269"/>
      <ac:picMk id="7" creationId="{D6CFAF43-4B18-CB77-595C-177508B735CF}"/>
    </ac:deMkLst>
    <p188:txBody>
      <a:bodyPr/>
      <a:lstStyle/>
      <a:p>
        <a:r>
          <a:rPr lang="en-US"/>
          <a:t>Should we add numbers to the numbers (p value to the slide)</a:t>
        </a:r>
      </a:p>
    </p188:txBody>
  </p188:cm>
</p188:cmLst>
</file>

<file path=ppt/comments/modernComment_111_99BC48AF.xml><?xml version="1.0" encoding="utf-8"?>
<p188:cmLst xmlns:a="http://schemas.openxmlformats.org/drawingml/2006/main" xmlns:r="http://schemas.openxmlformats.org/officeDocument/2006/relationships" xmlns:p188="http://schemas.microsoft.com/office/powerpoint/2018/8/main">
  <p188:cm id="{C9CFC871-E128-4C7B-89EE-BB0E7ED39F5E}" authorId="{D686A479-6EB3-724A-FA23-2A6A6865A9F6}" created="2024-07-30T03:54:51.361">
    <pc:sldMkLst xmlns:pc="http://schemas.microsoft.com/office/powerpoint/2013/main/command">
      <pc:docMk/>
      <pc:sldMk cId="2579253423" sldId="273"/>
    </pc:sldMkLst>
    <p188:txBody>
      <a:bodyPr/>
      <a:lstStyle/>
      <a:p>
        <a:r>
          <a:rPr lang="en-US"/>
          <a:t>are we able to quantify impact of the model? if not we can just delete this slide. </a:t>
        </a:r>
      </a:p>
    </p188:txBody>
  </p188:cm>
  <p188:cm id="{D7B51521-7796-4D05-98E1-A3324AE481A6}" authorId="{84D8B765-204D-BB2E-77D3-330642074ECE}" created="2024-07-30T18:55:58.494">
    <pc:sldMkLst xmlns:pc="http://schemas.microsoft.com/office/powerpoint/2013/main/command">
      <pc:docMk/>
      <pc:sldMk cId="2579253423" sldId="273"/>
    </pc:sldMkLst>
    <p188:txBody>
      <a:bodyPr/>
      <a:lstStyle/>
      <a:p>
        <a:r>
          <a:rPr lang="en-US"/>
          <a:t>The R2, RMSE can be incorporated here to tell how accurate the model is</a:t>
        </a:r>
      </a:p>
    </p188:txBody>
  </p188:cm>
  <p188:cm id="{B77776E5-60EB-4526-8E7C-A69A0EE71157}" authorId="{84D8B765-204D-BB2E-77D3-330642074ECE}" created="2024-07-30T18:57:50.511">
    <pc:sldMkLst xmlns:pc="http://schemas.microsoft.com/office/powerpoint/2013/main/command">
      <pc:docMk/>
      <pc:sldMk cId="2579253423" sldId="273"/>
    </pc:sldMkLst>
    <p188:txBody>
      <a:bodyPr/>
      <a:lstStyle/>
      <a:p>
        <a:r>
          <a:rPr lang="en-US"/>
          <a:t>Also, one example could be useful if possible</a:t>
        </a:r>
      </a:p>
    </p188:txBody>
  </p188:cm>
</p188:cmLst>
</file>

<file path=ppt/comments/modernComment_121_FF96B029.xml><?xml version="1.0" encoding="utf-8"?>
<p188:cmLst xmlns:a="http://schemas.openxmlformats.org/drawingml/2006/main" xmlns:r="http://schemas.openxmlformats.org/officeDocument/2006/relationships" xmlns:p188="http://schemas.microsoft.com/office/powerpoint/2018/8/main">
  <p188:cm id="{865897F5-DF3F-C542-9429-E1D4CB57A91D}" authorId="{B86E5E4C-5CA5-53BE-DFD6-8B15C20A79ED}" created="2024-07-30T10:52:56.805">
    <ac:deMkLst xmlns:ac="http://schemas.microsoft.com/office/drawing/2013/main/command">
      <pc:docMk xmlns:pc="http://schemas.microsoft.com/office/powerpoint/2013/main/command"/>
      <pc:sldMk xmlns:pc="http://schemas.microsoft.com/office/powerpoint/2013/main/command" cId="615498508" sldId="269"/>
      <ac:picMk id="7" creationId="{D6CFAF43-4B18-CB77-595C-177508B735CF}"/>
    </ac:deMkLst>
    <p188:txBody>
      <a:bodyPr/>
      <a:lstStyle/>
      <a:p>
        <a:r>
          <a:rPr lang="en-US"/>
          <a:t>Should we add numbers to the numbers (p value to the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4946E-B2E0-9349-863D-1CA42F9E181E}" type="datetimeFigureOut">
              <a:rPr lang="en-US" smtClean="0"/>
              <a:t>8/2/24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9D462B-6CBF-5A4D-BAE5-7721F8878DA2}" type="slidenum">
              <a:rPr lang="en-US" smtClean="0"/>
              <a:t>‹#›</a:t>
            </a:fld>
            <a:endParaRPr lang="en-US"/>
          </a:p>
        </p:txBody>
      </p:sp>
    </p:spTree>
    <p:extLst>
      <p:ext uri="{BB962C8B-B14F-4D97-AF65-F5344CB8AC3E}">
        <p14:creationId xmlns:p14="http://schemas.microsoft.com/office/powerpoint/2010/main" val="1777758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9D462B-6CBF-5A4D-BAE5-7721F8878DA2}" type="slidenum">
              <a:rPr lang="en-US" smtClean="0"/>
              <a:t>11</a:t>
            </a:fld>
            <a:endParaRPr lang="en-US"/>
          </a:p>
        </p:txBody>
      </p:sp>
    </p:spTree>
    <p:extLst>
      <p:ext uri="{BB962C8B-B14F-4D97-AF65-F5344CB8AC3E}">
        <p14:creationId xmlns:p14="http://schemas.microsoft.com/office/powerpoint/2010/main" val="3776548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9D462B-6CBF-5A4D-BAE5-7721F8878DA2}" type="slidenum">
              <a:rPr lang="en-US" smtClean="0"/>
              <a:t>23</a:t>
            </a:fld>
            <a:endParaRPr lang="en-US"/>
          </a:p>
        </p:txBody>
      </p:sp>
    </p:spTree>
    <p:extLst>
      <p:ext uri="{BB962C8B-B14F-4D97-AF65-F5344CB8AC3E}">
        <p14:creationId xmlns:p14="http://schemas.microsoft.com/office/powerpoint/2010/main" val="2913123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335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2036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6107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7580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3304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3089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72157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6393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720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362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77557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8/2/24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66761378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microsoft.com/office/2018/10/relationships/comments" Target="../comments/modernComment_111_99BC48AF.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10D_24AFC30C.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0.sv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8/10/relationships/comments" Target="../comments/modernComment_121_FF96B02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62" name="Rectangle 26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Pit crew ready for formula one race with car in pit stop">
            <a:extLst>
              <a:ext uri="{FF2B5EF4-FFF2-40B4-BE49-F238E27FC236}">
                <a16:creationId xmlns:a16="http://schemas.microsoft.com/office/drawing/2014/main" id="{5923C11E-67D4-29BA-E457-A328F6DE1E82}"/>
              </a:ext>
            </a:extLst>
          </p:cNvPr>
          <p:cNvPicPr>
            <a:picLocks noChangeAspect="1"/>
          </p:cNvPicPr>
          <p:nvPr/>
        </p:nvPicPr>
        <p:blipFill>
          <a:blip r:embed="rId2">
            <a:alphaModFix amt="50000"/>
          </a:blip>
          <a:srcRect l="213" r="675" b="-1"/>
          <a:stretch/>
        </p:blipFill>
        <p:spPr>
          <a:xfrm>
            <a:off x="20" y="-22"/>
            <a:ext cx="12191977" cy="6858022"/>
          </a:xfrm>
          <a:prstGeom prst="rect">
            <a:avLst/>
          </a:prstGeom>
        </p:spPr>
      </p:pic>
      <p:sp>
        <p:nvSpPr>
          <p:cNvPr id="2" name="Title 1">
            <a:extLst>
              <a:ext uri="{FF2B5EF4-FFF2-40B4-BE49-F238E27FC236}">
                <a16:creationId xmlns:a16="http://schemas.microsoft.com/office/drawing/2014/main" id="{AE5D5B3D-C6E8-CE35-0DA8-12DB01F6B6AE}"/>
              </a:ext>
            </a:extLst>
          </p:cNvPr>
          <p:cNvSpPr>
            <a:spLocks noGrp="1"/>
          </p:cNvSpPr>
          <p:nvPr>
            <p:ph type="ctrTitle"/>
          </p:nvPr>
        </p:nvSpPr>
        <p:spPr>
          <a:xfrm>
            <a:off x="1524000" y="1122362"/>
            <a:ext cx="9144000" cy="2900518"/>
          </a:xfrm>
        </p:spPr>
        <p:txBody>
          <a:bodyPr>
            <a:normAutofit/>
          </a:bodyPr>
          <a:lstStyle/>
          <a:p>
            <a:r>
              <a:rPr lang="en-US" b="1">
                <a:solidFill>
                  <a:srgbClr val="FFFFFF"/>
                </a:solidFill>
                <a:latin typeface="Univers Condensed"/>
              </a:rPr>
              <a:t>Enhancing Race Performance Predictions</a:t>
            </a:r>
          </a:p>
        </p:txBody>
      </p:sp>
      <p:sp>
        <p:nvSpPr>
          <p:cNvPr id="3" name="Subtitle 2">
            <a:extLst>
              <a:ext uri="{FF2B5EF4-FFF2-40B4-BE49-F238E27FC236}">
                <a16:creationId xmlns:a16="http://schemas.microsoft.com/office/drawing/2014/main" id="{8ABF601A-7393-504C-6184-B2CC07B5378B}"/>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a:solidFill>
                  <a:srgbClr val="FFFFFF"/>
                </a:solidFill>
                <a:latin typeface="Aptos Display"/>
              </a:rPr>
              <a:t>Insights from F1 Data Analysis</a:t>
            </a:r>
          </a:p>
        </p:txBody>
      </p:sp>
    </p:spTree>
    <p:extLst>
      <p:ext uri="{BB962C8B-B14F-4D97-AF65-F5344CB8AC3E}">
        <p14:creationId xmlns:p14="http://schemas.microsoft.com/office/powerpoint/2010/main" val="35799316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85F3-A6F0-9C77-349F-18A793AD6965}"/>
              </a:ext>
            </a:extLst>
          </p:cNvPr>
          <p:cNvSpPr>
            <a:spLocks noGrp="1"/>
          </p:cNvSpPr>
          <p:nvPr>
            <p:ph type="title"/>
          </p:nvPr>
        </p:nvSpPr>
        <p:spPr/>
        <p:txBody>
          <a:bodyPr>
            <a:normAutofit/>
          </a:bodyPr>
          <a:lstStyle/>
          <a:p>
            <a:r>
              <a:rPr lang="en-US" sz="4800" b="1" dirty="0">
                <a:latin typeface="Univers Condensed"/>
                <a:ea typeface="+mj-lt"/>
                <a:cs typeface="+mj-lt"/>
              </a:rPr>
              <a:t>Handling Heteroskedasticity</a:t>
            </a:r>
          </a:p>
        </p:txBody>
      </p:sp>
      <p:sp>
        <p:nvSpPr>
          <p:cNvPr id="18" name="TextBox 17">
            <a:extLst>
              <a:ext uri="{FF2B5EF4-FFF2-40B4-BE49-F238E27FC236}">
                <a16:creationId xmlns:a16="http://schemas.microsoft.com/office/drawing/2014/main" id="{3B4E8167-E349-40D7-DD14-6C8B9400E4F5}"/>
              </a:ext>
            </a:extLst>
          </p:cNvPr>
          <p:cNvSpPr txBox="1"/>
          <p:nvPr/>
        </p:nvSpPr>
        <p:spPr>
          <a:xfrm>
            <a:off x="842210" y="1524000"/>
            <a:ext cx="53741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tx1">
                    <a:lumMod val="49000"/>
                    <a:lumOff val="51000"/>
                  </a:schemeClr>
                </a:solidFill>
              </a:rPr>
              <a:t>RESULTS FROM PRELIMINARY MODEL</a:t>
            </a:r>
            <a:endParaRPr lang="en-US" sz="1600" dirty="0"/>
          </a:p>
        </p:txBody>
      </p:sp>
      <p:sp>
        <p:nvSpPr>
          <p:cNvPr id="20" name="TextBox 19">
            <a:extLst>
              <a:ext uri="{FF2B5EF4-FFF2-40B4-BE49-F238E27FC236}">
                <a16:creationId xmlns:a16="http://schemas.microsoft.com/office/drawing/2014/main" id="{EEB03522-20EE-1825-63BD-B934C20C9214}"/>
              </a:ext>
            </a:extLst>
          </p:cNvPr>
          <p:cNvSpPr txBox="1"/>
          <p:nvPr/>
        </p:nvSpPr>
        <p:spPr>
          <a:xfrm>
            <a:off x="711868" y="4441657"/>
            <a:ext cx="3693111" cy="2134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1400" dirty="0">
                <a:latin typeface="Arial"/>
                <a:cs typeface="Arial"/>
              </a:rPr>
              <a:t>The plot above does not show any cone shapes to prove heteroskedasticity, however the </a:t>
            </a:r>
            <a:r>
              <a:rPr lang="en-CA" sz="1400" b="1" dirty="0">
                <a:solidFill>
                  <a:srgbClr val="C00000"/>
                </a:solidFill>
                <a:latin typeface="Arial"/>
                <a:cs typeface="Arial"/>
              </a:rPr>
              <a:t>Breusch-Pagan Test</a:t>
            </a:r>
            <a:r>
              <a:rPr lang="en-CA" sz="1400" dirty="0">
                <a:latin typeface="Arial"/>
                <a:cs typeface="Arial"/>
              </a:rPr>
              <a:t> proves there is </a:t>
            </a:r>
            <a:r>
              <a:rPr lang="en-US" sz="1400" b="1" dirty="0">
                <a:latin typeface="Arial"/>
                <a:cs typeface="Arial"/>
              </a:rPr>
              <a:t>heteroskedasticity. </a:t>
            </a:r>
            <a:endParaRPr lang="en-CA" sz="1400" b="1" dirty="0">
              <a:latin typeface="Arial"/>
              <a:cs typeface="Arial"/>
            </a:endParaRPr>
          </a:p>
          <a:p>
            <a:pPr marL="285750" indent="-285750">
              <a:lnSpc>
                <a:spcPct val="90000"/>
              </a:lnSpc>
              <a:spcBef>
                <a:spcPts val="1000"/>
              </a:spcBef>
              <a:buFont typeface="Wingdings"/>
              <a:buChar char="§"/>
            </a:pPr>
            <a:r>
              <a:rPr lang="en-CA" sz="1400" dirty="0">
                <a:latin typeface="Arial"/>
                <a:cs typeface="Arial"/>
              </a:rPr>
              <a:t>Meaning the finish race times and the dependent variables are not the same across races (ex. circuit, starting grid position).</a:t>
            </a:r>
            <a:endParaRPr lang="en-US" dirty="0"/>
          </a:p>
          <a:p>
            <a:endParaRPr lang="en-US" dirty="0"/>
          </a:p>
        </p:txBody>
      </p:sp>
      <p:sp>
        <p:nvSpPr>
          <p:cNvPr id="4" name="Rectangle: Rounded Corners 4">
            <a:extLst>
              <a:ext uri="{FF2B5EF4-FFF2-40B4-BE49-F238E27FC236}">
                <a16:creationId xmlns:a16="http://schemas.microsoft.com/office/drawing/2014/main" id="{D796B5EC-35DE-3B6E-E3FE-54D497C51C23}"/>
              </a:ext>
            </a:extLst>
          </p:cNvPr>
          <p:cNvSpPr/>
          <p:nvPr/>
        </p:nvSpPr>
        <p:spPr>
          <a:xfrm>
            <a:off x="7677043" y="6444242"/>
            <a:ext cx="4373589" cy="417501"/>
          </a:xfrm>
          <a:prstGeom prst="chevron">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Evaluation</a:t>
            </a:r>
          </a:p>
        </p:txBody>
      </p:sp>
      <p:sp>
        <p:nvSpPr>
          <p:cNvPr id="6" name="Rectangle: Rounded Corners 6">
            <a:extLst>
              <a:ext uri="{FF2B5EF4-FFF2-40B4-BE49-F238E27FC236}">
                <a16:creationId xmlns:a16="http://schemas.microsoft.com/office/drawing/2014/main" id="{FE6FB63F-8CAF-8ED5-A5D6-CAD77081BB84}"/>
              </a:ext>
            </a:extLst>
          </p:cNvPr>
          <p:cNvSpPr/>
          <p:nvPr/>
        </p:nvSpPr>
        <p:spPr>
          <a:xfrm>
            <a:off x="3406759" y="6446292"/>
            <a:ext cx="4373589" cy="408321"/>
          </a:xfrm>
          <a:prstGeom prst="chevron">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Creation</a:t>
            </a:r>
          </a:p>
        </p:txBody>
      </p:sp>
      <p:sp>
        <p:nvSpPr>
          <p:cNvPr id="9" name="Rectangle: Rounded Corners 8">
            <a:extLst>
              <a:ext uri="{FF2B5EF4-FFF2-40B4-BE49-F238E27FC236}">
                <a16:creationId xmlns:a16="http://schemas.microsoft.com/office/drawing/2014/main" id="{AD367842-B976-8527-6DAE-6B9FE7DD1CF2}"/>
              </a:ext>
            </a:extLst>
          </p:cNvPr>
          <p:cNvSpPr/>
          <p:nvPr/>
        </p:nvSpPr>
        <p:spPr>
          <a:xfrm>
            <a:off x="-2319" y="6448342"/>
            <a:ext cx="3501422" cy="408321"/>
          </a:xfrm>
          <a:prstGeom prst="homePlat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Data Collection &amp; Exploration</a:t>
            </a:r>
          </a:p>
        </p:txBody>
      </p:sp>
      <p:sp>
        <p:nvSpPr>
          <p:cNvPr id="26" name="TextBox 25">
            <a:extLst>
              <a:ext uri="{FF2B5EF4-FFF2-40B4-BE49-F238E27FC236}">
                <a16:creationId xmlns:a16="http://schemas.microsoft.com/office/drawing/2014/main" id="{3FB3FAE1-D9A7-4FBF-A1CC-41146B1857D9}"/>
              </a:ext>
            </a:extLst>
          </p:cNvPr>
          <p:cNvSpPr txBox="1"/>
          <p:nvPr/>
        </p:nvSpPr>
        <p:spPr>
          <a:xfrm>
            <a:off x="7780420" y="1513974"/>
            <a:ext cx="4271210" cy="4101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C00000"/>
                </a:solidFill>
              </a:rPr>
              <a:t>RESULTS FROM UPDATED MODEL</a:t>
            </a:r>
            <a:endParaRPr lang="en-US" sz="1600">
              <a:solidFill>
                <a:srgbClr val="C00000"/>
              </a:solidFill>
            </a:endParaRPr>
          </a:p>
        </p:txBody>
      </p:sp>
      <p:pic>
        <p:nvPicPr>
          <p:cNvPr id="35" name="Graphic 34" descr="Arrow: Slight curve with solid fill">
            <a:extLst>
              <a:ext uri="{FF2B5EF4-FFF2-40B4-BE49-F238E27FC236}">
                <a16:creationId xmlns:a16="http://schemas.microsoft.com/office/drawing/2014/main" id="{8097049F-8B0B-E088-1965-64990FECA2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37359" y="1510465"/>
            <a:ext cx="3541294" cy="3521241"/>
          </a:xfrm>
          <a:prstGeom prst="rect">
            <a:avLst/>
          </a:prstGeom>
        </p:spPr>
      </p:pic>
      <p:sp>
        <p:nvSpPr>
          <p:cNvPr id="38" name="TextBox 37">
            <a:extLst>
              <a:ext uri="{FF2B5EF4-FFF2-40B4-BE49-F238E27FC236}">
                <a16:creationId xmlns:a16="http://schemas.microsoft.com/office/drawing/2014/main" id="{8DC46AA2-74F4-3B29-C3B3-05379EC7F24F}"/>
              </a:ext>
            </a:extLst>
          </p:cNvPr>
          <p:cNvSpPr txBox="1"/>
          <p:nvPr/>
        </p:nvSpPr>
        <p:spPr>
          <a:xfrm>
            <a:off x="7890712" y="4592051"/>
            <a:ext cx="3459076" cy="6740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Wingdings"/>
              <a:buChar char="ü"/>
            </a:pPr>
            <a:r>
              <a:rPr lang="en-CA" sz="1400" dirty="0">
                <a:latin typeface="Arial"/>
                <a:cs typeface="Arial"/>
              </a:rPr>
              <a:t>Helping the prediction be more accurate by balancing the uneven spread.</a:t>
            </a:r>
            <a:endParaRPr lang="en-US">
              <a:latin typeface="Arial"/>
              <a:cs typeface="Arial"/>
            </a:endParaRPr>
          </a:p>
        </p:txBody>
      </p:sp>
      <p:sp>
        <p:nvSpPr>
          <p:cNvPr id="39" name="TextBox 38">
            <a:extLst>
              <a:ext uri="{FF2B5EF4-FFF2-40B4-BE49-F238E27FC236}">
                <a16:creationId xmlns:a16="http://schemas.microsoft.com/office/drawing/2014/main" id="{63CC812E-CB35-DB6A-280B-9E63EBEF7C69}"/>
              </a:ext>
            </a:extLst>
          </p:cNvPr>
          <p:cNvSpPr txBox="1"/>
          <p:nvPr/>
        </p:nvSpPr>
        <p:spPr>
          <a:xfrm>
            <a:off x="5619088" y="3045096"/>
            <a:ext cx="20152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Univers Condensed"/>
              </a:rPr>
              <a:t>Apply Weighted Least Squares  </a:t>
            </a:r>
          </a:p>
        </p:txBody>
      </p:sp>
      <p:sp>
        <p:nvSpPr>
          <p:cNvPr id="40" name="TextBox 39">
            <a:extLst>
              <a:ext uri="{FF2B5EF4-FFF2-40B4-BE49-F238E27FC236}">
                <a16:creationId xmlns:a16="http://schemas.microsoft.com/office/drawing/2014/main" id="{73509B85-5E7D-0FEA-69D2-02E79E6CEBCE}"/>
              </a:ext>
            </a:extLst>
          </p:cNvPr>
          <p:cNvSpPr txBox="1"/>
          <p:nvPr/>
        </p:nvSpPr>
        <p:spPr>
          <a:xfrm>
            <a:off x="5043235" y="4241130"/>
            <a:ext cx="235618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dirty="0">
                <a:latin typeface="Aptos"/>
              </a:rPr>
              <a:t>This regression method assigns different weightings to different data points based on their variance</a:t>
            </a:r>
            <a:endParaRPr lang="en-US" sz="1400" i="1" dirty="0" err="1"/>
          </a:p>
        </p:txBody>
      </p:sp>
      <p:pic>
        <p:nvPicPr>
          <p:cNvPr id="5" name="Picture 4" descr="A graph with blue dots and red line&#10;&#10;Description automatically generated">
            <a:extLst>
              <a:ext uri="{FF2B5EF4-FFF2-40B4-BE49-F238E27FC236}">
                <a16:creationId xmlns:a16="http://schemas.microsoft.com/office/drawing/2014/main" id="{471428F4-217E-ECD4-1680-3EEDE03A4AC5}"/>
              </a:ext>
            </a:extLst>
          </p:cNvPr>
          <p:cNvPicPr>
            <a:picLocks noChangeAspect="1"/>
          </p:cNvPicPr>
          <p:nvPr/>
        </p:nvPicPr>
        <p:blipFill>
          <a:blip r:embed="rId4"/>
          <a:stretch>
            <a:fillRect/>
          </a:stretch>
        </p:blipFill>
        <p:spPr>
          <a:xfrm>
            <a:off x="838635" y="1925952"/>
            <a:ext cx="3167016" cy="2517037"/>
          </a:xfrm>
          <a:prstGeom prst="rect">
            <a:avLst/>
          </a:prstGeom>
        </p:spPr>
      </p:pic>
      <p:pic>
        <p:nvPicPr>
          <p:cNvPr id="8" name="Picture 7">
            <a:extLst>
              <a:ext uri="{FF2B5EF4-FFF2-40B4-BE49-F238E27FC236}">
                <a16:creationId xmlns:a16="http://schemas.microsoft.com/office/drawing/2014/main" id="{805426A1-D55C-7272-694A-D2B1B5DE7F0E}"/>
              </a:ext>
            </a:extLst>
          </p:cNvPr>
          <p:cNvPicPr>
            <a:picLocks noChangeAspect="1"/>
          </p:cNvPicPr>
          <p:nvPr/>
        </p:nvPicPr>
        <p:blipFill>
          <a:blip r:embed="rId5"/>
          <a:stretch>
            <a:fillRect/>
          </a:stretch>
        </p:blipFill>
        <p:spPr>
          <a:xfrm>
            <a:off x="7776319" y="1903947"/>
            <a:ext cx="3363386" cy="2689614"/>
          </a:xfrm>
          <a:prstGeom prst="rect">
            <a:avLst/>
          </a:prstGeom>
        </p:spPr>
      </p:pic>
    </p:spTree>
    <p:extLst>
      <p:ext uri="{BB962C8B-B14F-4D97-AF65-F5344CB8AC3E}">
        <p14:creationId xmlns:p14="http://schemas.microsoft.com/office/powerpoint/2010/main" val="2224094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7" name="Rectangle 107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E409C01-1500-B695-CCB2-8BA3B2214113}"/>
              </a:ext>
            </a:extLst>
          </p:cNvPr>
          <p:cNvSpPr txBox="1">
            <a:spLocks/>
          </p:cNvSpPr>
          <p:nvPr/>
        </p:nvSpPr>
        <p:spPr>
          <a:xfrm>
            <a:off x="841249" y="539578"/>
            <a:ext cx="5981278" cy="168463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a:latin typeface="Univers Condensed"/>
              </a:rPr>
              <a:t>Difference Between Street and Race Circuits</a:t>
            </a:r>
          </a:p>
          <a:p>
            <a:pPr>
              <a:spcAft>
                <a:spcPts val="600"/>
              </a:spcAft>
            </a:pPr>
            <a:endParaRPr lang="en-US" sz="4000" b="1"/>
          </a:p>
        </p:txBody>
      </p:sp>
      <p:sp>
        <p:nvSpPr>
          <p:cNvPr id="3" name="Content Placeholder 2">
            <a:extLst>
              <a:ext uri="{FF2B5EF4-FFF2-40B4-BE49-F238E27FC236}">
                <a16:creationId xmlns:a16="http://schemas.microsoft.com/office/drawing/2014/main" id="{E47FA21B-23D9-C37A-10B9-3217BE445283}"/>
              </a:ext>
            </a:extLst>
          </p:cNvPr>
          <p:cNvSpPr>
            <a:spLocks noGrp="1"/>
          </p:cNvSpPr>
          <p:nvPr>
            <p:ph idx="1"/>
          </p:nvPr>
        </p:nvSpPr>
        <p:spPr>
          <a:xfrm>
            <a:off x="838201" y="2409568"/>
            <a:ext cx="5981278" cy="3690551"/>
          </a:xfrm>
        </p:spPr>
        <p:txBody>
          <a:bodyPr vert="horz" lIns="91440" tIns="45720" rIns="91440" bIns="45720" rtlCol="0" anchor="t">
            <a:normAutofit/>
          </a:bodyPr>
          <a:lstStyle/>
          <a:p>
            <a:r>
              <a:rPr lang="en-CA" sz="1800" dirty="0"/>
              <a:t>Since the data has heteroskedasticity, </a:t>
            </a:r>
            <a:r>
              <a:rPr lang="en-CA" sz="1800" dirty="0">
                <a:ea typeface="+mn-lt"/>
                <a:cs typeface="+mn-lt"/>
              </a:rPr>
              <a:t>meaning the finish race times and the dependent variables are not the same across races.</a:t>
            </a:r>
            <a:endParaRPr lang="en-US" sz="1800" dirty="0"/>
          </a:p>
          <a:p>
            <a:r>
              <a:rPr lang="en-US" sz="1800" dirty="0"/>
              <a:t>Why test for the different circuits?</a:t>
            </a:r>
          </a:p>
          <a:p>
            <a:pPr lvl="1"/>
            <a:r>
              <a:rPr lang="en-US" sz="1800" b="1" dirty="0"/>
              <a:t>Different circuits present unique challenges and opportunities.</a:t>
            </a:r>
            <a:r>
              <a:rPr lang="en-US" sz="1800" dirty="0"/>
              <a:t> For example, street circuits might have more sharp turns and shorter straights compared to race circuits, affecting overall race times.</a:t>
            </a:r>
          </a:p>
          <a:p>
            <a:pPr lvl="1"/>
            <a:r>
              <a:rPr lang="en-US" sz="1800" dirty="0"/>
              <a:t>Understanding these differences allows teams to tailor their strategies for each race type, potentially leading to better performance and outcomes.</a:t>
            </a:r>
          </a:p>
          <a:p>
            <a:endParaRPr lang="en-US" sz="2000"/>
          </a:p>
        </p:txBody>
      </p:sp>
      <p:pic>
        <p:nvPicPr>
          <p:cNvPr id="1028" name="Picture 4" descr="Formula 1 Japan Grand Prix Suzuka">
            <a:extLst>
              <a:ext uri="{FF2B5EF4-FFF2-40B4-BE49-F238E27FC236}">
                <a16:creationId xmlns:a16="http://schemas.microsoft.com/office/drawing/2014/main" id="{C4EE27E3-419D-F75F-20F1-2A414DDA7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481" r="1" b="21010"/>
          <a:stretch/>
        </p:blipFill>
        <p:spPr bwMode="auto">
          <a:xfrm>
            <a:off x="7187519" y="914355"/>
            <a:ext cx="4810874" cy="18539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Viewer's Guide to Monaco Grand Prix Track - Bucket List Events">
            <a:extLst>
              <a:ext uri="{FF2B5EF4-FFF2-40B4-BE49-F238E27FC236}">
                <a16:creationId xmlns:a16="http://schemas.microsoft.com/office/drawing/2014/main" id="{80D7DBAA-F7FA-B52C-5FEE-248F87EA9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9914" r="1" b="12520"/>
          <a:stretch/>
        </p:blipFill>
        <p:spPr bwMode="auto">
          <a:xfrm>
            <a:off x="7177493" y="3367496"/>
            <a:ext cx="4810874" cy="23695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199408-2377-2B05-6715-226CD7D802A4}"/>
              </a:ext>
            </a:extLst>
          </p:cNvPr>
          <p:cNvSpPr txBox="1"/>
          <p:nvPr/>
        </p:nvSpPr>
        <p:spPr>
          <a:xfrm>
            <a:off x="7184471" y="2768308"/>
            <a:ext cx="1407565" cy="369332"/>
          </a:xfrm>
          <a:prstGeom prst="rect">
            <a:avLst/>
          </a:prstGeom>
          <a:noFill/>
        </p:spPr>
        <p:txBody>
          <a:bodyPr wrap="none" lIns="91440" tIns="45720" rIns="91440" bIns="45720" rtlCol="0" anchor="t">
            <a:spAutoFit/>
          </a:bodyPr>
          <a:lstStyle/>
          <a:p>
            <a:r>
              <a:rPr lang="en-US" i="1" dirty="0"/>
              <a:t>Race Circuit</a:t>
            </a:r>
          </a:p>
        </p:txBody>
      </p:sp>
      <p:sp>
        <p:nvSpPr>
          <p:cNvPr id="6" name="TextBox 5">
            <a:extLst>
              <a:ext uri="{FF2B5EF4-FFF2-40B4-BE49-F238E27FC236}">
                <a16:creationId xmlns:a16="http://schemas.microsoft.com/office/drawing/2014/main" id="{D0CFFEB8-9E3C-EA3E-FB17-ABC5DF76701A}"/>
              </a:ext>
            </a:extLst>
          </p:cNvPr>
          <p:cNvSpPr txBox="1"/>
          <p:nvPr/>
        </p:nvSpPr>
        <p:spPr>
          <a:xfrm>
            <a:off x="7174444" y="5772385"/>
            <a:ext cx="1497654" cy="369332"/>
          </a:xfrm>
          <a:prstGeom prst="rect">
            <a:avLst/>
          </a:prstGeom>
          <a:noFill/>
        </p:spPr>
        <p:txBody>
          <a:bodyPr wrap="none" lIns="91440" tIns="45720" rIns="91440" bIns="45720" rtlCol="0" anchor="t">
            <a:spAutoFit/>
          </a:bodyPr>
          <a:lstStyle/>
          <a:p>
            <a:r>
              <a:rPr lang="en-US" i="1" dirty="0"/>
              <a:t>Street Circuit</a:t>
            </a:r>
          </a:p>
        </p:txBody>
      </p:sp>
      <p:sp>
        <p:nvSpPr>
          <p:cNvPr id="7" name="Rectangle: Rounded Corners 4">
            <a:extLst>
              <a:ext uri="{FF2B5EF4-FFF2-40B4-BE49-F238E27FC236}">
                <a16:creationId xmlns:a16="http://schemas.microsoft.com/office/drawing/2014/main" id="{A83D2E38-851D-3A6D-44A5-3B4BDC0C5062}"/>
              </a:ext>
            </a:extLst>
          </p:cNvPr>
          <p:cNvSpPr/>
          <p:nvPr/>
        </p:nvSpPr>
        <p:spPr>
          <a:xfrm>
            <a:off x="7677043" y="6444242"/>
            <a:ext cx="4373589" cy="417501"/>
          </a:xfrm>
          <a:prstGeom prst="chevron">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Evaluation</a:t>
            </a:r>
          </a:p>
        </p:txBody>
      </p:sp>
      <p:sp>
        <p:nvSpPr>
          <p:cNvPr id="9" name="Rectangle: Rounded Corners 6">
            <a:extLst>
              <a:ext uri="{FF2B5EF4-FFF2-40B4-BE49-F238E27FC236}">
                <a16:creationId xmlns:a16="http://schemas.microsoft.com/office/drawing/2014/main" id="{D612C51E-64DB-F887-CC4F-E874B4825A75}"/>
              </a:ext>
            </a:extLst>
          </p:cNvPr>
          <p:cNvSpPr/>
          <p:nvPr/>
        </p:nvSpPr>
        <p:spPr>
          <a:xfrm>
            <a:off x="3406759" y="6446292"/>
            <a:ext cx="4373589" cy="408321"/>
          </a:xfrm>
          <a:prstGeom prst="chevron">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Creation</a:t>
            </a:r>
          </a:p>
        </p:txBody>
      </p:sp>
      <p:sp>
        <p:nvSpPr>
          <p:cNvPr id="11" name="Rectangle: Rounded Corners 8">
            <a:extLst>
              <a:ext uri="{FF2B5EF4-FFF2-40B4-BE49-F238E27FC236}">
                <a16:creationId xmlns:a16="http://schemas.microsoft.com/office/drawing/2014/main" id="{EF66728E-3BBD-5AF4-C1F5-DD5F01D80649}"/>
              </a:ext>
            </a:extLst>
          </p:cNvPr>
          <p:cNvSpPr/>
          <p:nvPr/>
        </p:nvSpPr>
        <p:spPr>
          <a:xfrm>
            <a:off x="-2319" y="6448342"/>
            <a:ext cx="3501422" cy="408321"/>
          </a:xfrm>
          <a:prstGeom prst="homePlat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Data Collection &amp; Exploration</a:t>
            </a:r>
          </a:p>
        </p:txBody>
      </p:sp>
    </p:spTree>
    <p:extLst>
      <p:ext uri="{BB962C8B-B14F-4D97-AF65-F5344CB8AC3E}">
        <p14:creationId xmlns:p14="http://schemas.microsoft.com/office/powerpoint/2010/main" val="2655813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6" name="Rectangle 107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686DE-ABDF-AFC4-A395-016ECB24AE7E}"/>
              </a:ext>
            </a:extLst>
          </p:cNvPr>
          <p:cNvSpPr>
            <a:spLocks noGrp="1"/>
          </p:cNvSpPr>
          <p:nvPr>
            <p:ph type="title"/>
          </p:nvPr>
        </p:nvSpPr>
        <p:spPr>
          <a:xfrm>
            <a:off x="838201" y="365125"/>
            <a:ext cx="6905658" cy="1807305"/>
          </a:xfrm>
        </p:spPr>
        <p:txBody>
          <a:bodyPr>
            <a:normAutofit/>
          </a:bodyPr>
          <a:lstStyle/>
          <a:p>
            <a:r>
              <a:rPr lang="en-US" sz="5200" b="1" dirty="0">
                <a:latin typeface="Univers Condensed"/>
                <a:ea typeface="+mj-lt"/>
                <a:cs typeface="+mj-lt"/>
              </a:rPr>
              <a:t>Final Model Results</a:t>
            </a:r>
            <a:endParaRPr lang="en-US" sz="5200" dirty="0">
              <a:latin typeface="Univers Condensed"/>
              <a:ea typeface="+mj-lt"/>
              <a:cs typeface="+mj-lt"/>
            </a:endParaRPr>
          </a:p>
          <a:p>
            <a:endParaRPr lang="en-US" b="1">
              <a:latin typeface="Univers Condensed"/>
            </a:endParaRPr>
          </a:p>
        </p:txBody>
      </p:sp>
      <p:sp>
        <p:nvSpPr>
          <p:cNvPr id="3" name="Content Placeholder 2">
            <a:extLst>
              <a:ext uri="{FF2B5EF4-FFF2-40B4-BE49-F238E27FC236}">
                <a16:creationId xmlns:a16="http://schemas.microsoft.com/office/drawing/2014/main" id="{2E6B8B88-6BB9-B441-DE3F-0FEADAE5EC1E}"/>
              </a:ext>
            </a:extLst>
          </p:cNvPr>
          <p:cNvSpPr>
            <a:spLocks noGrp="1"/>
          </p:cNvSpPr>
          <p:nvPr>
            <p:ph idx="1"/>
          </p:nvPr>
        </p:nvSpPr>
        <p:spPr>
          <a:xfrm>
            <a:off x="668868" y="1716120"/>
            <a:ext cx="5930715" cy="4776755"/>
          </a:xfrm>
        </p:spPr>
        <p:txBody>
          <a:bodyPr vert="horz" lIns="91440" tIns="45720" rIns="91440" bIns="45720" rtlCol="0" anchor="t">
            <a:normAutofit/>
          </a:bodyPr>
          <a:lstStyle/>
          <a:p>
            <a:pPr>
              <a:buFont typeface="Wingdings,Sans-Serif"/>
              <a:buChar char="§"/>
            </a:pPr>
            <a:r>
              <a:rPr lang="en-CA" sz="2000" dirty="0"/>
              <a:t>Our final mode showed an </a:t>
            </a:r>
            <a:r>
              <a:rPr lang="en-CA" sz="2000" b="1" dirty="0">
                <a:solidFill>
                  <a:srgbClr val="C00000"/>
                </a:solidFill>
              </a:rPr>
              <a:t>R</a:t>
            </a:r>
            <a:r>
              <a:rPr lang="en-CA" sz="2000" b="1" baseline="30000" dirty="0">
                <a:solidFill>
                  <a:srgbClr val="C00000"/>
                </a:solidFill>
              </a:rPr>
              <a:t>2</a:t>
            </a:r>
            <a:r>
              <a:rPr lang="en-CA" sz="2000" b="1" dirty="0">
                <a:solidFill>
                  <a:srgbClr val="C00000"/>
                </a:solidFill>
              </a:rPr>
              <a:t> of 31%</a:t>
            </a:r>
            <a:r>
              <a:rPr lang="en-CA" sz="2000" dirty="0"/>
              <a:t> with an </a:t>
            </a:r>
            <a:r>
              <a:rPr lang="en-CA" sz="2000" b="1" dirty="0">
                <a:solidFill>
                  <a:srgbClr val="C00000"/>
                </a:solidFill>
              </a:rPr>
              <a:t>RMSE of 3.937</a:t>
            </a:r>
            <a:r>
              <a:rPr lang="en-CA" sz="2000" dirty="0"/>
              <a:t>.</a:t>
            </a:r>
            <a:endParaRPr lang="en-US" sz="2000" dirty="0"/>
          </a:p>
          <a:p>
            <a:pPr lvl="1">
              <a:buFont typeface="Wingdings,Sans-Serif"/>
              <a:buChar char="§"/>
            </a:pPr>
            <a:r>
              <a:rPr lang="en-CA" sz="1600" dirty="0"/>
              <a:t>This indicates that the model has some predictive power but there is still a significant portion of the variance that is not captured by the model.</a:t>
            </a:r>
            <a:endParaRPr lang="en-US" sz="1600" dirty="0"/>
          </a:p>
          <a:p>
            <a:pPr>
              <a:buFont typeface="Wingdings,Sans-Serif"/>
              <a:buChar char="§"/>
            </a:pPr>
            <a:r>
              <a:rPr lang="en-US" sz="2000" dirty="0"/>
              <a:t>More variables will need to be </a:t>
            </a:r>
            <a:r>
              <a:rPr lang="en-US" sz="2000" b="1" dirty="0">
                <a:solidFill>
                  <a:srgbClr val="C00000"/>
                </a:solidFill>
              </a:rPr>
              <a:t>explored to create a more accurate model</a:t>
            </a:r>
            <a:r>
              <a:rPr lang="en-US" sz="2000" dirty="0"/>
              <a:t> to predict final race times. </a:t>
            </a:r>
          </a:p>
          <a:p>
            <a:pPr lvl="1">
              <a:buFont typeface="Wingdings,Sans-Serif"/>
              <a:buChar char="§"/>
            </a:pPr>
            <a:r>
              <a:rPr lang="en-US" sz="1600" dirty="0"/>
              <a:t>Examples: Weather data, tire types and driver experience</a:t>
            </a:r>
          </a:p>
          <a:p>
            <a:pPr>
              <a:buFont typeface="Wingdings,Sans-Serif"/>
              <a:buChar char="§"/>
            </a:pPr>
            <a:r>
              <a:rPr lang="en-US" sz="2000" dirty="0"/>
              <a:t>Variables included in our Final Model:</a:t>
            </a:r>
          </a:p>
          <a:p>
            <a:pPr lvl="1">
              <a:buFont typeface="Wingdings,Sans-Serif"/>
              <a:buChar char="§"/>
            </a:pPr>
            <a:r>
              <a:rPr lang="en-US" sz="1600" dirty="0"/>
              <a:t>Street Circuit</a:t>
            </a:r>
          </a:p>
          <a:p>
            <a:pPr lvl="1">
              <a:buFont typeface="Wingdings,Sans-Serif"/>
              <a:buChar char="§"/>
            </a:pPr>
            <a:r>
              <a:rPr lang="en-US" sz="1600" dirty="0"/>
              <a:t>Race Circuit</a:t>
            </a:r>
          </a:p>
          <a:p>
            <a:pPr lvl="1">
              <a:buFont typeface="Wingdings,Sans-Serif"/>
              <a:buChar char="§"/>
            </a:pPr>
            <a:r>
              <a:rPr lang="en-US" sz="1600" dirty="0"/>
              <a:t>Number of Pitstops Completed</a:t>
            </a:r>
          </a:p>
          <a:p>
            <a:pPr lvl="1">
              <a:buFont typeface="Wingdings,Sans-Serif"/>
              <a:buChar char="§"/>
            </a:pPr>
            <a:r>
              <a:rPr lang="en-US" sz="1600" dirty="0"/>
              <a:t>Number of Laps Completed</a:t>
            </a:r>
          </a:p>
          <a:p>
            <a:pPr lvl="1">
              <a:buFont typeface="Wingdings,Sans-Serif"/>
              <a:buChar char="§"/>
            </a:pPr>
            <a:r>
              <a:rPr lang="en-US" sz="1600" dirty="0"/>
              <a:t>Rank of the Driver</a:t>
            </a:r>
          </a:p>
          <a:p>
            <a:pPr lvl="1">
              <a:buFont typeface="Wingdings,Sans-Serif"/>
              <a:buChar char="§"/>
            </a:pPr>
            <a:r>
              <a:rPr lang="en-US" sz="1600" dirty="0"/>
              <a:t>Year the race was conducted</a:t>
            </a:r>
          </a:p>
          <a:p>
            <a:pPr>
              <a:buFont typeface="Wingdings,Sans-Serif"/>
              <a:buChar char="§"/>
            </a:pPr>
            <a:endParaRPr lang="en-US" sz="2200" dirty="0"/>
          </a:p>
        </p:txBody>
      </p:sp>
      <p:pic>
        <p:nvPicPr>
          <p:cNvPr id="4" name="Picture 3" descr="Person waving checked flag">
            <a:extLst>
              <a:ext uri="{FF2B5EF4-FFF2-40B4-BE49-F238E27FC236}">
                <a16:creationId xmlns:a16="http://schemas.microsoft.com/office/drawing/2014/main" id="{35F0A944-A555-5AA7-5C60-51855C017A58}"/>
              </a:ext>
            </a:extLst>
          </p:cNvPr>
          <p:cNvPicPr>
            <a:picLocks noChangeAspect="1"/>
          </p:cNvPicPr>
          <p:nvPr/>
        </p:nvPicPr>
        <p:blipFill rotWithShape="1">
          <a:blip r:embed="rId3"/>
          <a:srcRect l="15657" r="25219" b="-1"/>
          <a:stretch/>
        </p:blipFill>
        <p:spPr>
          <a:xfrm>
            <a:off x="634754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579253423"/>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2" name="Rectangle 106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acecar parked on the tracks">
            <a:extLst>
              <a:ext uri="{FF2B5EF4-FFF2-40B4-BE49-F238E27FC236}">
                <a16:creationId xmlns:a16="http://schemas.microsoft.com/office/drawing/2014/main" id="{F7759FEF-10F4-C99D-0F7A-77CEBCAB8270}"/>
              </a:ext>
            </a:extLst>
          </p:cNvPr>
          <p:cNvPicPr>
            <a:picLocks noChangeAspect="1"/>
          </p:cNvPicPr>
          <p:nvPr/>
        </p:nvPicPr>
        <p:blipFill>
          <a:blip r:embed="rId2"/>
          <a:srcRect r="3416" b="-1"/>
          <a:stretch/>
        </p:blipFill>
        <p:spPr>
          <a:xfrm>
            <a:off x="1" y="10"/>
            <a:ext cx="9669642" cy="6857990"/>
          </a:xfrm>
          <a:prstGeom prst="rect">
            <a:avLst/>
          </a:prstGeom>
        </p:spPr>
      </p:pic>
      <p:sp>
        <p:nvSpPr>
          <p:cNvPr id="1064" name="Rectangle 106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686DE-ABDF-AFC4-A395-016ECB24AE7E}"/>
              </a:ext>
            </a:extLst>
          </p:cNvPr>
          <p:cNvSpPr>
            <a:spLocks noGrp="1"/>
          </p:cNvSpPr>
          <p:nvPr>
            <p:ph type="title"/>
          </p:nvPr>
        </p:nvSpPr>
        <p:spPr>
          <a:xfrm>
            <a:off x="6859846" y="385177"/>
            <a:ext cx="4403716" cy="1332793"/>
          </a:xfrm>
        </p:spPr>
        <p:txBody>
          <a:bodyPr>
            <a:noAutofit/>
          </a:bodyPr>
          <a:lstStyle/>
          <a:p>
            <a:r>
              <a:rPr lang="en-US" sz="5400" b="1" dirty="0">
                <a:latin typeface="Univers Condensed"/>
              </a:rPr>
              <a:t>Model Insights</a:t>
            </a:r>
          </a:p>
        </p:txBody>
      </p:sp>
      <p:sp>
        <p:nvSpPr>
          <p:cNvPr id="3" name="TextBox 2">
            <a:extLst>
              <a:ext uri="{FF2B5EF4-FFF2-40B4-BE49-F238E27FC236}">
                <a16:creationId xmlns:a16="http://schemas.microsoft.com/office/drawing/2014/main" id="{39698C3A-E61F-2F80-1A0C-DFE7E927A653}"/>
              </a:ext>
            </a:extLst>
          </p:cNvPr>
          <p:cNvSpPr txBox="1"/>
          <p:nvPr/>
        </p:nvSpPr>
        <p:spPr>
          <a:xfrm>
            <a:off x="6860006" y="1796716"/>
            <a:ext cx="473843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lvl="1" indent="-342900">
              <a:buAutoNum type="arabicPeriod"/>
            </a:pPr>
            <a:r>
              <a:rPr lang="en-US" sz="2400" dirty="0">
                <a:latin typeface="Aptos Display"/>
                <a:cs typeface="Arial"/>
              </a:rPr>
              <a:t>The </a:t>
            </a:r>
            <a:r>
              <a:rPr lang="en-US" sz="2400" b="1" dirty="0">
                <a:latin typeface="Aptos Display"/>
                <a:cs typeface="Arial"/>
              </a:rPr>
              <a:t>higher the starting position </a:t>
            </a:r>
            <a:r>
              <a:rPr lang="en-US" sz="2400" dirty="0">
                <a:latin typeface="Aptos Display"/>
                <a:cs typeface="Arial"/>
              </a:rPr>
              <a:t>the </a:t>
            </a:r>
            <a:r>
              <a:rPr lang="en-US" sz="2400" b="1" dirty="0">
                <a:solidFill>
                  <a:srgbClr val="C00000"/>
                </a:solidFill>
                <a:latin typeface="Aptos Display"/>
                <a:cs typeface="Arial"/>
              </a:rPr>
              <a:t>better race outcome </a:t>
            </a:r>
            <a:r>
              <a:rPr lang="en-US" sz="2400" dirty="0">
                <a:latin typeface="Aptos Display"/>
                <a:cs typeface="Arial"/>
              </a:rPr>
              <a:t>you will get.​</a:t>
            </a:r>
          </a:p>
          <a:p>
            <a:pPr marL="342900" lvl="1" indent="-342900">
              <a:buAutoNum type="arabicPeriod"/>
            </a:pPr>
            <a:r>
              <a:rPr lang="en-US" sz="2400" dirty="0">
                <a:latin typeface="Aptos Display"/>
                <a:cs typeface="Arial"/>
              </a:rPr>
              <a:t>Type of circuit (</a:t>
            </a:r>
            <a:r>
              <a:rPr lang="en-US" sz="2400" b="1" dirty="0">
                <a:latin typeface="Aptos Display"/>
                <a:cs typeface="Arial"/>
              </a:rPr>
              <a:t>race vs. street</a:t>
            </a:r>
            <a:r>
              <a:rPr lang="en-US" sz="2400" dirty="0">
                <a:latin typeface="Aptos Display"/>
                <a:cs typeface="Arial"/>
              </a:rPr>
              <a:t>) generate differences in time </a:t>
            </a:r>
          </a:p>
          <a:p>
            <a:pPr marL="342900" lvl="1" indent="-342900">
              <a:buAutoNum type="arabicPeriod"/>
            </a:pPr>
            <a:r>
              <a:rPr lang="en-US" sz="2400" dirty="0">
                <a:latin typeface="Aptos Display"/>
                <a:cs typeface="Arial"/>
              </a:rPr>
              <a:t>Looking at our coefficient for grid, the </a:t>
            </a:r>
            <a:r>
              <a:rPr lang="en-US" sz="2400" b="1" dirty="0">
                <a:solidFill>
                  <a:srgbClr val="C00000"/>
                </a:solidFill>
                <a:latin typeface="Aptos Display"/>
                <a:cs typeface="Arial"/>
              </a:rPr>
              <a:t>higher you are in the starting position the lower your finishing time will be.​</a:t>
            </a:r>
            <a:endParaRPr lang="en-US" sz="2400" b="1">
              <a:solidFill>
                <a:srgbClr val="C00000"/>
              </a:solidFill>
            </a:endParaRPr>
          </a:p>
          <a:p>
            <a:pPr marL="342900" lvl="1" indent="-342900">
              <a:buAutoNum type="arabicPeriod"/>
            </a:pPr>
            <a:r>
              <a:rPr lang="en-US" sz="2400" dirty="0">
                <a:latin typeface="Aptos Display"/>
                <a:cs typeface="Arial"/>
              </a:rPr>
              <a:t>With our P values we can see that all our </a:t>
            </a:r>
            <a:r>
              <a:rPr lang="en-US" sz="2400" b="1" dirty="0">
                <a:latin typeface="Aptos Display"/>
                <a:cs typeface="Arial"/>
              </a:rPr>
              <a:t>variables have an influence on race time. </a:t>
            </a:r>
          </a:p>
        </p:txBody>
      </p:sp>
    </p:spTree>
    <p:extLst>
      <p:ext uri="{BB962C8B-B14F-4D97-AF65-F5344CB8AC3E}">
        <p14:creationId xmlns:p14="http://schemas.microsoft.com/office/powerpoint/2010/main" val="83479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52997-1DBD-0922-F989-899836AFBD67}"/>
              </a:ext>
            </a:extLst>
          </p:cNvPr>
          <p:cNvSpPr>
            <a:spLocks noGrp="1"/>
          </p:cNvSpPr>
          <p:nvPr>
            <p:ph type="title"/>
          </p:nvPr>
        </p:nvSpPr>
        <p:spPr>
          <a:xfrm>
            <a:off x="761800" y="762001"/>
            <a:ext cx="6256618" cy="1708242"/>
          </a:xfrm>
        </p:spPr>
        <p:txBody>
          <a:bodyPr anchor="ctr">
            <a:normAutofit/>
          </a:bodyPr>
          <a:lstStyle/>
          <a:p>
            <a:r>
              <a:rPr lang="en-US" sz="5200" b="1" dirty="0">
                <a:latin typeface="Univers Condensed"/>
              </a:rPr>
              <a:t>Implications for future</a:t>
            </a:r>
            <a:br>
              <a:rPr lang="en-US" sz="5200" b="1" dirty="0">
                <a:latin typeface="Univers Condensed"/>
              </a:rPr>
            </a:br>
            <a:r>
              <a:rPr lang="en-US" sz="5200" b="1" dirty="0">
                <a:solidFill>
                  <a:srgbClr val="C00000"/>
                </a:solidFill>
                <a:latin typeface="Univers Condensed"/>
              </a:rPr>
              <a:t>F1 Races</a:t>
            </a:r>
          </a:p>
        </p:txBody>
      </p:sp>
      <p:sp>
        <p:nvSpPr>
          <p:cNvPr id="3" name="Content Placeholder 2">
            <a:extLst>
              <a:ext uri="{FF2B5EF4-FFF2-40B4-BE49-F238E27FC236}">
                <a16:creationId xmlns:a16="http://schemas.microsoft.com/office/drawing/2014/main" id="{95AD9F34-4300-184C-5618-A1550AF67381}"/>
              </a:ext>
            </a:extLst>
          </p:cNvPr>
          <p:cNvSpPr>
            <a:spLocks noGrp="1"/>
          </p:cNvSpPr>
          <p:nvPr>
            <p:ph idx="1"/>
          </p:nvPr>
        </p:nvSpPr>
        <p:spPr>
          <a:xfrm>
            <a:off x="761800" y="2299797"/>
            <a:ext cx="5915723" cy="4020492"/>
          </a:xfrm>
        </p:spPr>
        <p:txBody>
          <a:bodyPr anchor="ctr">
            <a:normAutofit/>
          </a:bodyPr>
          <a:lstStyle/>
          <a:p>
            <a:pPr>
              <a:buFont typeface="Wingdings" panose="020B0604020202020204" pitchFamily="34" charset="0"/>
              <a:buChar char="§"/>
            </a:pPr>
            <a:r>
              <a:rPr lang="en-US" sz="2400" dirty="0"/>
              <a:t>With this model race teams on race day (knowing there starting grid position and type of circuit) could build a race strategy.</a:t>
            </a:r>
          </a:p>
          <a:p>
            <a:pPr lvl="1" indent="-342900">
              <a:buFont typeface="Wingdings" panose="020B0604020202020204" pitchFamily="34" charset="0"/>
              <a:buChar char="§"/>
            </a:pPr>
            <a:r>
              <a:rPr lang="en-US" sz="1800" dirty="0"/>
              <a:t>Example how many stops should we make to get the lowest race time?</a:t>
            </a:r>
            <a:endParaRPr lang="en-US" sz="1800"/>
          </a:p>
          <a:p>
            <a:pPr>
              <a:buFont typeface="Wingdings" panose="020B0604020202020204" pitchFamily="34" charset="0"/>
              <a:buChar char="§"/>
            </a:pPr>
            <a:r>
              <a:rPr lang="en-US" sz="2400" dirty="0"/>
              <a:t>Other variables to consider that cannot be controlled that could impact the race times:</a:t>
            </a:r>
          </a:p>
          <a:p>
            <a:pPr lvl="1">
              <a:buFont typeface="Wingdings" panose="020B0604020202020204" pitchFamily="34" charset="0"/>
              <a:buChar char="§"/>
            </a:pPr>
            <a:r>
              <a:rPr lang="en-US" sz="1800" dirty="0"/>
              <a:t>Drivers getting into a crash.</a:t>
            </a:r>
          </a:p>
          <a:p>
            <a:pPr lvl="1">
              <a:buFont typeface="Wingdings" panose="020B0604020202020204" pitchFamily="34" charset="0"/>
              <a:buChar char="§"/>
            </a:pPr>
            <a:r>
              <a:rPr lang="en-US" sz="1800" dirty="0"/>
              <a:t>Car problems (Engine Failure, Tire Popping)</a:t>
            </a:r>
          </a:p>
        </p:txBody>
      </p:sp>
      <p:pic>
        <p:nvPicPr>
          <p:cNvPr id="3074" name="Picture 2" descr="What does it take to rebuild an F1 car? - Motorsport Technology">
            <a:extLst>
              <a:ext uri="{FF2B5EF4-FFF2-40B4-BE49-F238E27FC236}">
                <a16:creationId xmlns:a16="http://schemas.microsoft.com/office/drawing/2014/main" id="{C69C6AEC-4380-3D36-22BA-0282B3554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930" t="146" r="23304" b="-146"/>
          <a:stretch/>
        </p:blipFill>
        <p:spPr bwMode="auto">
          <a:xfrm>
            <a:off x="7539587" y="0"/>
            <a:ext cx="4649341" cy="6868859"/>
          </a:xfrm>
          <a:prstGeom prst="rect">
            <a:avLst/>
          </a:prstGeom>
          <a:noFill/>
          <a:effectLst>
            <a:outerShdw blurRad="127000" dist="50800" dir="10800000" sx="99000" sy="99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884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02" name="Title 1">
            <a:extLst>
              <a:ext uri="{FF2B5EF4-FFF2-40B4-BE49-F238E27FC236}">
                <a16:creationId xmlns:a16="http://schemas.microsoft.com/office/drawing/2014/main" id="{4B39B47A-67F6-AFAA-CA7E-34AC4945A9E7}"/>
              </a:ext>
            </a:extLst>
          </p:cNvPr>
          <p:cNvSpPr txBox="1">
            <a:spLocks/>
          </p:cNvSpPr>
          <p:nvPr/>
        </p:nvSpPr>
        <p:spPr>
          <a:xfrm>
            <a:off x="4243138" y="3911123"/>
            <a:ext cx="4446611" cy="550234"/>
          </a:xfrm>
          <a:prstGeom prst="rect">
            <a:avLst/>
          </a:prstGeom>
          <a:solidFill>
            <a:schemeClr val="bg1"/>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latin typeface="Univers Condensed"/>
              </a:rPr>
              <a:t>Performance Analysis</a:t>
            </a:r>
          </a:p>
        </p:txBody>
      </p:sp>
      <p:sp>
        <p:nvSpPr>
          <p:cNvPr id="2" name="Title 1">
            <a:extLst>
              <a:ext uri="{FF2B5EF4-FFF2-40B4-BE49-F238E27FC236}">
                <a16:creationId xmlns:a16="http://schemas.microsoft.com/office/drawing/2014/main" id="{DD552997-1DBD-0922-F989-899836AFBD67}"/>
              </a:ext>
            </a:extLst>
          </p:cNvPr>
          <p:cNvSpPr>
            <a:spLocks noGrp="1"/>
          </p:cNvSpPr>
          <p:nvPr>
            <p:ph type="title"/>
          </p:nvPr>
        </p:nvSpPr>
        <p:spPr>
          <a:xfrm>
            <a:off x="671764" y="3658461"/>
            <a:ext cx="3544242" cy="550234"/>
          </a:xfrm>
          <a:solidFill>
            <a:schemeClr val="bg1"/>
          </a:solidFill>
        </p:spPr>
        <p:txBody>
          <a:bodyPr anchor="t">
            <a:normAutofit fontScale="90000"/>
          </a:bodyPr>
          <a:lstStyle/>
          <a:p>
            <a:r>
              <a:rPr lang="en-US" sz="2800" dirty="0">
                <a:solidFill>
                  <a:srgbClr val="C00000"/>
                </a:solidFill>
                <a:latin typeface="Univers Condensed"/>
              </a:rPr>
              <a:t>Race Strategy Optimization</a:t>
            </a:r>
          </a:p>
        </p:txBody>
      </p:sp>
      <p:cxnSp>
        <p:nvCxnSpPr>
          <p:cNvPr id="3084" name="Straight Connector 308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0950A6A-734F-6642-EB79-CCF89F013861}"/>
              </a:ext>
            </a:extLst>
          </p:cNvPr>
          <p:cNvSpPr/>
          <p:nvPr/>
        </p:nvSpPr>
        <p:spPr>
          <a:xfrm>
            <a:off x="762000" y="760491"/>
            <a:ext cx="912891" cy="1810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2" name="Title 1">
            <a:extLst>
              <a:ext uri="{FF2B5EF4-FFF2-40B4-BE49-F238E27FC236}">
                <a16:creationId xmlns:a16="http://schemas.microsoft.com/office/drawing/2014/main" id="{E079D31B-134B-DADA-36D5-343048E37DD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atin typeface="Univers Condensed"/>
                <a:ea typeface="+mj-lt"/>
                <a:cs typeface="+mj-lt"/>
              </a:rPr>
              <a:t>Model Applications</a:t>
            </a:r>
          </a:p>
        </p:txBody>
      </p:sp>
      <p:pic>
        <p:nvPicPr>
          <p:cNvPr id="3195" name="Graphic 3194" descr="Podium with solid fill">
            <a:extLst>
              <a:ext uri="{FF2B5EF4-FFF2-40B4-BE49-F238E27FC236}">
                <a16:creationId xmlns:a16="http://schemas.microsoft.com/office/drawing/2014/main" id="{66D51602-B5D9-033F-A4E4-9C9AC5E33F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0760" y="2044367"/>
            <a:ext cx="1776663" cy="1776663"/>
          </a:xfrm>
          <a:prstGeom prst="rect">
            <a:avLst/>
          </a:prstGeom>
        </p:spPr>
      </p:pic>
      <p:pic>
        <p:nvPicPr>
          <p:cNvPr id="3196" name="Graphic 3195" descr="Slot Machine with solid fill">
            <a:extLst>
              <a:ext uri="{FF2B5EF4-FFF2-40B4-BE49-F238E27FC236}">
                <a16:creationId xmlns:a16="http://schemas.microsoft.com/office/drawing/2014/main" id="{8FDF292F-50E1-EF7C-C19E-A70CF930A4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02766" y="2157162"/>
            <a:ext cx="1776663" cy="1776663"/>
          </a:xfrm>
          <a:prstGeom prst="rect">
            <a:avLst/>
          </a:prstGeom>
        </p:spPr>
      </p:pic>
      <p:pic>
        <p:nvPicPr>
          <p:cNvPr id="3197" name="Graphic 3196" descr="Race Car with solid fill">
            <a:extLst>
              <a:ext uri="{FF2B5EF4-FFF2-40B4-BE49-F238E27FC236}">
                <a16:creationId xmlns:a16="http://schemas.microsoft.com/office/drawing/2014/main" id="{D041F35F-C5DB-0716-712B-F32CFA57CB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45142" y="2741195"/>
            <a:ext cx="1786689" cy="1786689"/>
          </a:xfrm>
          <a:prstGeom prst="rect">
            <a:avLst/>
          </a:prstGeom>
        </p:spPr>
      </p:pic>
      <p:sp>
        <p:nvSpPr>
          <p:cNvPr id="3200" name="Content Placeholder 2">
            <a:extLst>
              <a:ext uri="{FF2B5EF4-FFF2-40B4-BE49-F238E27FC236}">
                <a16:creationId xmlns:a16="http://schemas.microsoft.com/office/drawing/2014/main" id="{20432E60-0E87-32F3-2F7B-B3DE9C80F273}"/>
              </a:ext>
            </a:extLst>
          </p:cNvPr>
          <p:cNvSpPr txBox="1">
            <a:spLocks/>
          </p:cNvSpPr>
          <p:nvPr/>
        </p:nvSpPr>
        <p:spPr>
          <a:xfrm>
            <a:off x="212557" y="4377971"/>
            <a:ext cx="3373797" cy="6936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latin typeface="Aptos"/>
                <a:cs typeface="Arial"/>
              </a:rPr>
              <a:t>Teams could use the model to simulate different circuits in order to create the best racing strategy </a:t>
            </a:r>
            <a:endParaRPr lang="en-US" dirty="0"/>
          </a:p>
        </p:txBody>
      </p:sp>
      <p:sp>
        <p:nvSpPr>
          <p:cNvPr id="3203" name="Content Placeholder 2">
            <a:extLst>
              <a:ext uri="{FF2B5EF4-FFF2-40B4-BE49-F238E27FC236}">
                <a16:creationId xmlns:a16="http://schemas.microsoft.com/office/drawing/2014/main" id="{2E9F3CAE-AB17-0745-EF10-2D43789DD8CA}"/>
              </a:ext>
            </a:extLst>
          </p:cNvPr>
          <p:cNvSpPr txBox="1">
            <a:spLocks/>
          </p:cNvSpPr>
          <p:nvPr/>
        </p:nvSpPr>
        <p:spPr>
          <a:xfrm>
            <a:off x="3761874" y="4357917"/>
            <a:ext cx="3704665" cy="6936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latin typeface="Aptos"/>
                <a:cs typeface="Arial"/>
              </a:rPr>
              <a:t>T</a:t>
            </a:r>
            <a:r>
              <a:rPr lang="en-US" sz="1600" dirty="0">
                <a:ea typeface="+mn-lt"/>
                <a:cs typeface="+mn-lt"/>
              </a:rPr>
              <a:t>his model can be also used to conduct performance analysis for each driver among different circuits and conditions. </a:t>
            </a:r>
            <a:endParaRPr lang="en-US" dirty="0"/>
          </a:p>
        </p:txBody>
      </p:sp>
      <p:sp>
        <p:nvSpPr>
          <p:cNvPr id="3204" name="Title 1">
            <a:extLst>
              <a:ext uri="{FF2B5EF4-FFF2-40B4-BE49-F238E27FC236}">
                <a16:creationId xmlns:a16="http://schemas.microsoft.com/office/drawing/2014/main" id="{E7BDF1CE-E8FE-6510-EAFD-01F4552DE254}"/>
              </a:ext>
            </a:extLst>
          </p:cNvPr>
          <p:cNvSpPr txBox="1">
            <a:spLocks/>
          </p:cNvSpPr>
          <p:nvPr/>
        </p:nvSpPr>
        <p:spPr>
          <a:xfrm>
            <a:off x="8303794" y="3931176"/>
            <a:ext cx="4446611" cy="550234"/>
          </a:xfrm>
          <a:prstGeom prst="rect">
            <a:avLst/>
          </a:prstGeom>
          <a:solidFill>
            <a:schemeClr val="bg1"/>
          </a:solid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C00000"/>
                </a:solidFill>
                <a:latin typeface="Univers Condensed"/>
              </a:rPr>
              <a:t>Increasing the Odds</a:t>
            </a:r>
          </a:p>
        </p:txBody>
      </p:sp>
      <p:sp>
        <p:nvSpPr>
          <p:cNvPr id="3205" name="Content Placeholder 2">
            <a:extLst>
              <a:ext uri="{FF2B5EF4-FFF2-40B4-BE49-F238E27FC236}">
                <a16:creationId xmlns:a16="http://schemas.microsoft.com/office/drawing/2014/main" id="{E9D46407-F41E-9ACD-E5C4-CBF70C6243B0}"/>
              </a:ext>
            </a:extLst>
          </p:cNvPr>
          <p:cNvSpPr txBox="1">
            <a:spLocks/>
          </p:cNvSpPr>
          <p:nvPr/>
        </p:nvSpPr>
        <p:spPr>
          <a:xfrm>
            <a:off x="7832556" y="4377970"/>
            <a:ext cx="4085665" cy="69360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sz="1600" dirty="0">
                <a:ea typeface="+mn-lt"/>
                <a:cs typeface="+mn-lt"/>
              </a:rPr>
              <a:t>Betting outcome for drivers' final position will be more accurate with this model</a:t>
            </a:r>
            <a:endParaRPr lang="en-US" dirty="0"/>
          </a:p>
        </p:txBody>
      </p:sp>
      <p:cxnSp>
        <p:nvCxnSpPr>
          <p:cNvPr id="3208" name="Straight Arrow Connector 3207">
            <a:extLst>
              <a:ext uri="{FF2B5EF4-FFF2-40B4-BE49-F238E27FC236}">
                <a16:creationId xmlns:a16="http://schemas.microsoft.com/office/drawing/2014/main" id="{03953612-52DC-944A-397D-5C5BA277DBDD}"/>
              </a:ext>
            </a:extLst>
          </p:cNvPr>
          <p:cNvCxnSpPr/>
          <p:nvPr/>
        </p:nvCxnSpPr>
        <p:spPr>
          <a:xfrm>
            <a:off x="3643562" y="2109537"/>
            <a:ext cx="62164" cy="3761873"/>
          </a:xfrm>
          <a:prstGeom prst="straightConnector1">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09" name="Straight Arrow Connector 3208">
            <a:extLst>
              <a:ext uri="{FF2B5EF4-FFF2-40B4-BE49-F238E27FC236}">
                <a16:creationId xmlns:a16="http://schemas.microsoft.com/office/drawing/2014/main" id="{0877EC94-6201-8B38-95D6-1FB3E7A9B13F}"/>
              </a:ext>
            </a:extLst>
          </p:cNvPr>
          <p:cNvCxnSpPr>
            <a:cxnSpLocks/>
          </p:cNvCxnSpPr>
          <p:nvPr/>
        </p:nvCxnSpPr>
        <p:spPr>
          <a:xfrm>
            <a:off x="7884693" y="2109537"/>
            <a:ext cx="62164" cy="3761873"/>
          </a:xfrm>
          <a:prstGeom prst="straightConnector1">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0794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la 1 Testing 2022 - Racecar Engineering">
            <a:extLst>
              <a:ext uri="{FF2B5EF4-FFF2-40B4-BE49-F238E27FC236}">
                <a16:creationId xmlns:a16="http://schemas.microsoft.com/office/drawing/2014/main" id="{596914B3-9C6A-23C5-89BA-425B762E6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51" r="173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552997-1DBD-0922-F989-899836AFBD67}"/>
              </a:ext>
            </a:extLst>
          </p:cNvPr>
          <p:cNvSpPr>
            <a:spLocks noGrp="1"/>
          </p:cNvSpPr>
          <p:nvPr>
            <p:ph type="title"/>
          </p:nvPr>
        </p:nvSpPr>
        <p:spPr>
          <a:xfrm>
            <a:off x="838200" y="365125"/>
            <a:ext cx="3822189" cy="1899912"/>
          </a:xfrm>
        </p:spPr>
        <p:txBody>
          <a:bodyPr>
            <a:normAutofit/>
          </a:bodyPr>
          <a:lstStyle/>
          <a:p>
            <a:r>
              <a:rPr lang="en-US" sz="3700" b="1" dirty="0">
                <a:latin typeface="Univers Condensed"/>
              </a:rPr>
              <a:t>Recommendations to Improve the Model</a:t>
            </a:r>
          </a:p>
        </p:txBody>
      </p:sp>
      <p:sp>
        <p:nvSpPr>
          <p:cNvPr id="3" name="Content Placeholder 2">
            <a:extLst>
              <a:ext uri="{FF2B5EF4-FFF2-40B4-BE49-F238E27FC236}">
                <a16:creationId xmlns:a16="http://schemas.microsoft.com/office/drawing/2014/main" id="{95AD9F34-4300-184C-5618-A1550AF67381}"/>
              </a:ext>
            </a:extLst>
          </p:cNvPr>
          <p:cNvSpPr>
            <a:spLocks noGrp="1"/>
          </p:cNvSpPr>
          <p:nvPr>
            <p:ph idx="1"/>
          </p:nvPr>
        </p:nvSpPr>
        <p:spPr>
          <a:xfrm>
            <a:off x="838200" y="2434201"/>
            <a:ext cx="3822189" cy="3742762"/>
          </a:xfrm>
        </p:spPr>
        <p:txBody>
          <a:bodyPr vert="horz" lIns="91440" tIns="45720" rIns="91440" bIns="45720" rtlCol="0" anchor="t">
            <a:normAutofit/>
          </a:bodyPr>
          <a:lstStyle/>
          <a:p>
            <a:pPr>
              <a:buFont typeface="Wingdings" panose="020B0604020202020204" pitchFamily="34" charset="0"/>
              <a:buChar char="§"/>
            </a:pPr>
            <a:r>
              <a:rPr lang="en-US" sz="1900" b="1" dirty="0">
                <a:solidFill>
                  <a:srgbClr val="C00000"/>
                </a:solidFill>
              </a:rPr>
              <a:t>Continuous Monitoring:</a:t>
            </a:r>
            <a:r>
              <a:rPr lang="en-US" sz="1900" b="1" dirty="0"/>
              <a:t> </a:t>
            </a:r>
            <a:r>
              <a:rPr lang="en-US" sz="1900" dirty="0"/>
              <a:t>Regularly monitor the quality of data and the model.</a:t>
            </a:r>
          </a:p>
          <a:p>
            <a:pPr>
              <a:buFont typeface="Wingdings" panose="020B0604020202020204" pitchFamily="34" charset="0"/>
              <a:buChar char="§"/>
            </a:pPr>
            <a:r>
              <a:rPr lang="en-US" sz="1900" b="1" dirty="0">
                <a:solidFill>
                  <a:srgbClr val="C00000"/>
                </a:solidFill>
              </a:rPr>
              <a:t>Model Updates:</a:t>
            </a:r>
            <a:r>
              <a:rPr lang="en-US" sz="1900" b="1" dirty="0"/>
              <a:t> </a:t>
            </a:r>
            <a:r>
              <a:rPr lang="en-US" sz="1900" dirty="0"/>
              <a:t>As more data becomes available, test and update model for accuracy.</a:t>
            </a:r>
            <a:endParaRPr lang="en-US"/>
          </a:p>
          <a:p>
            <a:pPr>
              <a:buFont typeface="Wingdings" panose="020B0604020202020204" pitchFamily="34" charset="0"/>
              <a:buChar char="§"/>
            </a:pPr>
            <a:r>
              <a:rPr lang="en-US" sz="1900" b="1" dirty="0">
                <a:solidFill>
                  <a:srgbClr val="C00000"/>
                </a:solidFill>
              </a:rPr>
              <a:t>More data:</a:t>
            </a:r>
            <a:r>
              <a:rPr lang="en-US" sz="1900" b="1" dirty="0"/>
              <a:t> </a:t>
            </a:r>
            <a:r>
              <a:rPr lang="en-US" sz="1900" dirty="0"/>
              <a:t>We were only able to get access to certain datasets, we recommend adding more variables such as driver skills, tire selection and weather conditions.</a:t>
            </a:r>
            <a:br>
              <a:rPr lang="en-US" sz="1900" dirty="0"/>
            </a:br>
            <a:endParaRPr lang="en-US" sz="1900"/>
          </a:p>
        </p:txBody>
      </p:sp>
    </p:spTree>
    <p:extLst>
      <p:ext uri="{BB962C8B-B14F-4D97-AF65-F5344CB8AC3E}">
        <p14:creationId xmlns:p14="http://schemas.microsoft.com/office/powerpoint/2010/main" val="2532874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Yellow racecar peeling out on racetrack">
            <a:extLst>
              <a:ext uri="{FF2B5EF4-FFF2-40B4-BE49-F238E27FC236}">
                <a16:creationId xmlns:a16="http://schemas.microsoft.com/office/drawing/2014/main" id="{4695BD03-E9D0-F01D-1667-338E2ED0B968}"/>
              </a:ext>
            </a:extLst>
          </p:cNvPr>
          <p:cNvPicPr>
            <a:picLocks noGrp="1" noChangeAspect="1"/>
          </p:cNvPicPr>
          <p:nvPr>
            <p:ph idx="1"/>
          </p:nvPr>
        </p:nvPicPr>
        <p:blipFill>
          <a:blip r:embed="rId2"/>
          <a:srcRect t="15730"/>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9A170-40E5-A320-429C-5B7F66D1ADA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b="1" dirty="0">
                <a:solidFill>
                  <a:schemeClr val="tx1">
                    <a:lumMod val="85000"/>
                    <a:lumOff val="15000"/>
                  </a:schemeClr>
                </a:solidFill>
              </a:rPr>
              <a:t>Technical Appendix</a:t>
            </a:r>
          </a:p>
        </p:txBody>
      </p:sp>
      <p:cxnSp>
        <p:nvCxnSpPr>
          <p:cNvPr id="24" name="Straight Connector 2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803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FB99-2002-6457-C24F-E34802C1B163}"/>
              </a:ext>
            </a:extLst>
          </p:cNvPr>
          <p:cNvSpPr>
            <a:spLocks noGrp="1"/>
          </p:cNvSpPr>
          <p:nvPr>
            <p:ph type="title"/>
          </p:nvPr>
        </p:nvSpPr>
        <p:spPr>
          <a:xfrm>
            <a:off x="841247" y="978619"/>
            <a:ext cx="3410712" cy="1106424"/>
          </a:xfrm>
        </p:spPr>
        <p:txBody>
          <a:bodyPr>
            <a:normAutofit/>
          </a:bodyPr>
          <a:lstStyle/>
          <a:p>
            <a:r>
              <a:rPr lang="en-US" sz="2400">
                <a:solidFill>
                  <a:srgbClr val="C00000"/>
                </a:solidFill>
                <a:latin typeface="Univers Condensed"/>
              </a:rPr>
              <a:t>Technical Appendix: Data Import and Cleaning</a:t>
            </a:r>
          </a:p>
        </p:txBody>
      </p:sp>
      <p:sp>
        <p:nvSpPr>
          <p:cNvPr id="3" name="Content Placeholder 2">
            <a:extLst>
              <a:ext uri="{FF2B5EF4-FFF2-40B4-BE49-F238E27FC236}">
                <a16:creationId xmlns:a16="http://schemas.microsoft.com/office/drawing/2014/main" id="{377F7FF6-AC48-C304-A4E5-48D7B45A5E2C}"/>
              </a:ext>
            </a:extLst>
          </p:cNvPr>
          <p:cNvSpPr>
            <a:spLocks noGrp="1"/>
          </p:cNvSpPr>
          <p:nvPr>
            <p:ph idx="1"/>
          </p:nvPr>
        </p:nvSpPr>
        <p:spPr>
          <a:xfrm>
            <a:off x="841248" y="2252870"/>
            <a:ext cx="3412219" cy="3560251"/>
          </a:xfrm>
        </p:spPr>
        <p:txBody>
          <a:bodyPr>
            <a:normAutofit/>
          </a:bodyPr>
          <a:lstStyle/>
          <a:p>
            <a:r>
              <a:rPr lang="en-US" sz="1700"/>
              <a:t>Data is coming from the Ergast F1 API http://ergast.com/mrd/</a:t>
            </a:r>
          </a:p>
          <a:p>
            <a:r>
              <a:rPr lang="en-US" sz="1700"/>
              <a:t>For this we will only be looking at races from 2000 – 2023</a:t>
            </a:r>
          </a:p>
          <a:p>
            <a:r>
              <a:rPr lang="en-US" sz="1700"/>
              <a:t>Created Dependent value (Y) for our prediction</a:t>
            </a:r>
          </a:p>
          <a:p>
            <a:r>
              <a:rPr lang="en-US" sz="1700"/>
              <a:t>Created a dummy variable for our different types of circuits </a:t>
            </a:r>
          </a:p>
          <a:p>
            <a:endParaRPr lang="en-US" sz="1700"/>
          </a:p>
        </p:txBody>
      </p:sp>
      <p:pic>
        <p:nvPicPr>
          <p:cNvPr id="6" name="Graphic 5" descr="Two circles, one solid and one filled with dots">
            <a:extLst>
              <a:ext uri="{FF2B5EF4-FFF2-40B4-BE49-F238E27FC236}">
                <a16:creationId xmlns:a16="http://schemas.microsoft.com/office/drawing/2014/main" id="{816B4FB4-5347-6F4E-73BE-484AF15FF9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9573" y="3190876"/>
            <a:ext cx="4572000" cy="4572000"/>
          </a:xfrm>
          <a:prstGeom prst="rect">
            <a:avLst/>
          </a:prstGeom>
        </p:spPr>
      </p:pic>
      <p:pic>
        <p:nvPicPr>
          <p:cNvPr id="5" name="Picture 4">
            <a:extLst>
              <a:ext uri="{FF2B5EF4-FFF2-40B4-BE49-F238E27FC236}">
                <a16:creationId xmlns:a16="http://schemas.microsoft.com/office/drawing/2014/main" id="{8FB959AC-D1BC-1FDE-2933-9915CFC56756}"/>
              </a:ext>
            </a:extLst>
          </p:cNvPr>
          <p:cNvPicPr>
            <a:picLocks noChangeAspect="1"/>
          </p:cNvPicPr>
          <p:nvPr/>
        </p:nvPicPr>
        <p:blipFill>
          <a:blip r:embed="rId4"/>
          <a:stretch>
            <a:fillRect/>
          </a:stretch>
        </p:blipFill>
        <p:spPr>
          <a:xfrm>
            <a:off x="4571999" y="735594"/>
            <a:ext cx="7452359" cy="5386812"/>
          </a:xfrm>
          <a:prstGeom prst="rect">
            <a:avLst/>
          </a:prstGeom>
        </p:spPr>
      </p:pic>
    </p:spTree>
    <p:extLst>
      <p:ext uri="{BB962C8B-B14F-4D97-AF65-F5344CB8AC3E}">
        <p14:creationId xmlns:p14="http://schemas.microsoft.com/office/powerpoint/2010/main" val="1819797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FB99-2002-6457-C24F-E34802C1B163}"/>
              </a:ext>
            </a:extLst>
          </p:cNvPr>
          <p:cNvSpPr>
            <a:spLocks noGrp="1"/>
          </p:cNvSpPr>
          <p:nvPr>
            <p:ph type="title"/>
          </p:nvPr>
        </p:nvSpPr>
        <p:spPr>
          <a:xfrm>
            <a:off x="841247" y="978619"/>
            <a:ext cx="4904633" cy="1106424"/>
          </a:xfrm>
        </p:spPr>
        <p:txBody>
          <a:bodyPr>
            <a:normAutofit/>
          </a:bodyPr>
          <a:lstStyle/>
          <a:p>
            <a:r>
              <a:rPr lang="en-US" sz="2400">
                <a:solidFill>
                  <a:srgbClr val="C00000"/>
                </a:solidFill>
                <a:latin typeface="Univers Condensed"/>
              </a:rPr>
              <a:t>Technical Appendix: Code: Model Before Applying Any Treatment</a:t>
            </a:r>
          </a:p>
        </p:txBody>
      </p:sp>
      <p:sp>
        <p:nvSpPr>
          <p:cNvPr id="3" name="Content Placeholder 2">
            <a:extLst>
              <a:ext uri="{FF2B5EF4-FFF2-40B4-BE49-F238E27FC236}">
                <a16:creationId xmlns:a16="http://schemas.microsoft.com/office/drawing/2014/main" id="{377F7FF6-AC48-C304-A4E5-48D7B45A5E2C}"/>
              </a:ext>
            </a:extLst>
          </p:cNvPr>
          <p:cNvSpPr>
            <a:spLocks noGrp="1"/>
          </p:cNvSpPr>
          <p:nvPr>
            <p:ph idx="1"/>
          </p:nvPr>
        </p:nvSpPr>
        <p:spPr>
          <a:xfrm>
            <a:off x="841248" y="2252870"/>
            <a:ext cx="3412219" cy="3560251"/>
          </a:xfrm>
        </p:spPr>
        <p:txBody>
          <a:bodyPr>
            <a:normAutofit/>
          </a:bodyPr>
          <a:lstStyle/>
          <a:p>
            <a:r>
              <a:rPr lang="en-US" sz="1700"/>
              <a:t>Identify variables to use for our model.</a:t>
            </a:r>
          </a:p>
          <a:p>
            <a:r>
              <a:rPr lang="en-US" sz="1700"/>
              <a:t>Chose .75 for our train/test data size.</a:t>
            </a:r>
          </a:p>
          <a:p>
            <a:r>
              <a:rPr lang="en-US" sz="1700"/>
              <a:t>Analyze each of the variables to see how they reflect the R2 and F-Statistic.</a:t>
            </a:r>
          </a:p>
        </p:txBody>
      </p:sp>
      <p:pic>
        <p:nvPicPr>
          <p:cNvPr id="5" name="Graphic 4" descr="Two circles, one solid and one filled with dots">
            <a:extLst>
              <a:ext uri="{FF2B5EF4-FFF2-40B4-BE49-F238E27FC236}">
                <a16:creationId xmlns:a16="http://schemas.microsoft.com/office/drawing/2014/main" id="{086B4B1D-0A20-74B7-A6EB-36B69C47C6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9573" y="3190876"/>
            <a:ext cx="4572000" cy="4572000"/>
          </a:xfrm>
          <a:prstGeom prst="rect">
            <a:avLst/>
          </a:prstGeom>
        </p:spPr>
      </p:pic>
      <p:pic>
        <p:nvPicPr>
          <p:cNvPr id="7" name="Picture 6">
            <a:extLst>
              <a:ext uri="{FF2B5EF4-FFF2-40B4-BE49-F238E27FC236}">
                <a16:creationId xmlns:a16="http://schemas.microsoft.com/office/drawing/2014/main" id="{AF21B8B1-A62A-F35D-4F8A-BCF7CD7DB662}"/>
              </a:ext>
            </a:extLst>
          </p:cNvPr>
          <p:cNvPicPr>
            <a:picLocks noChangeAspect="1"/>
          </p:cNvPicPr>
          <p:nvPr/>
        </p:nvPicPr>
        <p:blipFill>
          <a:blip r:embed="rId4"/>
          <a:stretch>
            <a:fillRect/>
          </a:stretch>
        </p:blipFill>
        <p:spPr>
          <a:xfrm>
            <a:off x="5240868" y="884428"/>
            <a:ext cx="6324395" cy="2306448"/>
          </a:xfrm>
          <a:prstGeom prst="rect">
            <a:avLst/>
          </a:prstGeom>
        </p:spPr>
      </p:pic>
      <p:pic>
        <p:nvPicPr>
          <p:cNvPr id="8" name="Picture 7">
            <a:extLst>
              <a:ext uri="{FF2B5EF4-FFF2-40B4-BE49-F238E27FC236}">
                <a16:creationId xmlns:a16="http://schemas.microsoft.com/office/drawing/2014/main" id="{7AB59739-27C2-DF6B-40E1-F4AE4FE04360}"/>
              </a:ext>
            </a:extLst>
          </p:cNvPr>
          <p:cNvPicPr>
            <a:picLocks noChangeAspect="1"/>
          </p:cNvPicPr>
          <p:nvPr/>
        </p:nvPicPr>
        <p:blipFill>
          <a:blip r:embed="rId5"/>
          <a:stretch>
            <a:fillRect/>
          </a:stretch>
        </p:blipFill>
        <p:spPr>
          <a:xfrm>
            <a:off x="6646335" y="3234268"/>
            <a:ext cx="3126321" cy="3172883"/>
          </a:xfrm>
          <a:prstGeom prst="rect">
            <a:avLst/>
          </a:prstGeom>
        </p:spPr>
      </p:pic>
    </p:spTree>
    <p:extLst>
      <p:ext uri="{BB962C8B-B14F-4D97-AF65-F5344CB8AC3E}">
        <p14:creationId xmlns:p14="http://schemas.microsoft.com/office/powerpoint/2010/main" val="2575770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5" name="Rectangle 107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686DE-ABDF-AFC4-A395-016ECB24AE7E}"/>
              </a:ext>
            </a:extLst>
          </p:cNvPr>
          <p:cNvSpPr>
            <a:spLocks noGrp="1"/>
          </p:cNvSpPr>
          <p:nvPr>
            <p:ph type="title"/>
          </p:nvPr>
        </p:nvSpPr>
        <p:spPr>
          <a:xfrm>
            <a:off x="547092" y="-341061"/>
            <a:ext cx="4368602" cy="1956841"/>
          </a:xfrm>
        </p:spPr>
        <p:txBody>
          <a:bodyPr anchor="b">
            <a:normAutofit/>
          </a:bodyPr>
          <a:lstStyle/>
          <a:p>
            <a:r>
              <a:rPr lang="en-US" sz="5400" b="1">
                <a:latin typeface="Univers Condensed"/>
              </a:rPr>
              <a:t>F1 Industry</a:t>
            </a:r>
          </a:p>
        </p:txBody>
      </p:sp>
      <p:sp>
        <p:nvSpPr>
          <p:cNvPr id="107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6B8B88-6BB9-B441-DE3F-0FEADAE5EC1E}"/>
              </a:ext>
            </a:extLst>
          </p:cNvPr>
          <p:cNvSpPr>
            <a:spLocks noGrp="1"/>
          </p:cNvSpPr>
          <p:nvPr>
            <p:ph idx="1"/>
          </p:nvPr>
        </p:nvSpPr>
        <p:spPr>
          <a:xfrm>
            <a:off x="493759" y="2005160"/>
            <a:ext cx="4966740" cy="4480560"/>
          </a:xfrm>
          <a:solidFill>
            <a:schemeClr val="bg1"/>
          </a:solidFill>
        </p:spPr>
        <p:txBody>
          <a:bodyPr vert="horz" lIns="91440" tIns="45720" rIns="91440" bIns="45720" rtlCol="0" anchor="t">
            <a:normAutofit lnSpcReduction="10000"/>
          </a:bodyPr>
          <a:lstStyle/>
          <a:p>
            <a:pPr marL="0" indent="0">
              <a:buNone/>
            </a:pPr>
            <a:r>
              <a:rPr lang="en-CA" sz="2100"/>
              <a:t>In Formula 1, every millisecond counts! Data is used significantly to help teams get their best outcome. Teams utilize predictive models and simulations to anticipate track conditions and competitor performance, helping teams decide the optimal race strategy.</a:t>
            </a:r>
          </a:p>
          <a:p>
            <a:pPr marL="0" indent="0">
              <a:buNone/>
            </a:pPr>
            <a:r>
              <a:rPr lang="en-CA" sz="2100"/>
              <a:t>Detailed analysis of past starting positions and race outcomes is used to drive strategic decisions, such as managing tire wear and adapting to evolving track conditions. This enables teams to maximize their qualifying performance, securing advantageous starting positions for the race.</a:t>
            </a:r>
            <a:endParaRPr lang="en-US" sz="2200"/>
          </a:p>
          <a:p>
            <a:pPr marL="0" indent="0">
              <a:buNone/>
            </a:pPr>
            <a:endParaRPr lang="en-US" sz="2200"/>
          </a:p>
        </p:txBody>
      </p:sp>
      <p:pic>
        <p:nvPicPr>
          <p:cNvPr id="1028" name="Picture 4" descr="F1 2024 teams, drivers, dates: Formula 1 race, schedule and line-ups are  set for this season | F1 News | Sky Sports">
            <a:extLst>
              <a:ext uri="{FF2B5EF4-FFF2-40B4-BE49-F238E27FC236}">
                <a16:creationId xmlns:a16="http://schemas.microsoft.com/office/drawing/2014/main" id="{99BBB14F-276F-35E1-239C-2EEE3A278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429" r="23151"/>
          <a:stretch/>
        </p:blipFill>
        <p:spPr bwMode="auto">
          <a:xfrm>
            <a:off x="6005303" y="0"/>
            <a:ext cx="7029399"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C3D0D34-00FE-5A55-D087-67D75C47659F}"/>
              </a:ext>
            </a:extLst>
          </p:cNvPr>
          <p:cNvSpPr/>
          <p:nvPr/>
        </p:nvSpPr>
        <p:spPr>
          <a:xfrm>
            <a:off x="394696" y="1454317"/>
            <a:ext cx="3690650" cy="5508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A brushstroke">
            <a:extLst>
              <a:ext uri="{FF2B5EF4-FFF2-40B4-BE49-F238E27FC236}">
                <a16:creationId xmlns:a16="http://schemas.microsoft.com/office/drawing/2014/main" id="{1C99022C-4ECC-F0D5-E058-7196F6B981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11" y="1126097"/>
            <a:ext cx="4186410" cy="872171"/>
          </a:xfrm>
          <a:prstGeom prst="rect">
            <a:avLst/>
          </a:prstGeom>
        </p:spPr>
      </p:pic>
    </p:spTree>
    <p:extLst>
      <p:ext uri="{BB962C8B-B14F-4D97-AF65-F5344CB8AC3E}">
        <p14:creationId xmlns:p14="http://schemas.microsoft.com/office/powerpoint/2010/main" val="106748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FB99-2002-6457-C24F-E34802C1B163}"/>
              </a:ext>
            </a:extLst>
          </p:cNvPr>
          <p:cNvSpPr>
            <a:spLocks noGrp="1"/>
          </p:cNvSpPr>
          <p:nvPr>
            <p:ph type="title"/>
          </p:nvPr>
        </p:nvSpPr>
        <p:spPr>
          <a:xfrm>
            <a:off x="841247" y="978619"/>
            <a:ext cx="3410712" cy="1106424"/>
          </a:xfrm>
        </p:spPr>
        <p:txBody>
          <a:bodyPr>
            <a:normAutofit fontScale="90000"/>
          </a:bodyPr>
          <a:lstStyle/>
          <a:p>
            <a:r>
              <a:rPr lang="en-US" sz="2400">
                <a:solidFill>
                  <a:srgbClr val="C00000"/>
                </a:solidFill>
                <a:latin typeface="Univers Condensed"/>
              </a:rPr>
              <a:t>Technical Appendix: Data Import and Cleaning – Handling Multi-Collinearity</a:t>
            </a:r>
          </a:p>
        </p:txBody>
      </p:sp>
      <p:sp>
        <p:nvSpPr>
          <p:cNvPr id="3" name="Content Placeholder 2">
            <a:extLst>
              <a:ext uri="{FF2B5EF4-FFF2-40B4-BE49-F238E27FC236}">
                <a16:creationId xmlns:a16="http://schemas.microsoft.com/office/drawing/2014/main" id="{377F7FF6-AC48-C304-A4E5-48D7B45A5E2C}"/>
              </a:ext>
            </a:extLst>
          </p:cNvPr>
          <p:cNvSpPr>
            <a:spLocks noGrp="1"/>
          </p:cNvSpPr>
          <p:nvPr>
            <p:ph idx="1"/>
          </p:nvPr>
        </p:nvSpPr>
        <p:spPr>
          <a:xfrm>
            <a:off x="841248" y="2252870"/>
            <a:ext cx="3412219" cy="3560251"/>
          </a:xfrm>
        </p:spPr>
        <p:txBody>
          <a:bodyPr vert="horz" lIns="91440" tIns="45720" rIns="91440" bIns="45720" rtlCol="0">
            <a:normAutofit/>
          </a:bodyPr>
          <a:lstStyle/>
          <a:p>
            <a:r>
              <a:rPr lang="en-US" sz="1700"/>
              <a:t>We applied the </a:t>
            </a:r>
            <a:r>
              <a:rPr lang="en-CA" sz="1700"/>
              <a:t>Variance Inflation Factor (VIF) to each independent variable to identify highly correlated variables.</a:t>
            </a:r>
          </a:p>
          <a:p>
            <a:r>
              <a:rPr lang="en-CA" sz="1700"/>
              <a:t>Any variable higher than 10 will need to be removed for multi-collinearity.</a:t>
            </a:r>
          </a:p>
          <a:p>
            <a:r>
              <a:rPr lang="en-CA" sz="1700"/>
              <a:t>Since the variables are not above 10, we don’t need to remove any variables.</a:t>
            </a:r>
          </a:p>
          <a:p>
            <a:endParaRPr lang="en-US" sz="1700"/>
          </a:p>
          <a:p>
            <a:endParaRPr lang="en-US" sz="1700"/>
          </a:p>
        </p:txBody>
      </p:sp>
      <p:pic>
        <p:nvPicPr>
          <p:cNvPr id="6" name="Graphic 5" descr="Two circles, one solid and one filled with dots">
            <a:extLst>
              <a:ext uri="{FF2B5EF4-FFF2-40B4-BE49-F238E27FC236}">
                <a16:creationId xmlns:a16="http://schemas.microsoft.com/office/drawing/2014/main" id="{816B4FB4-5347-6F4E-73BE-484AF15FF9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9573" y="3190876"/>
            <a:ext cx="4572000" cy="4572000"/>
          </a:xfrm>
          <a:prstGeom prst="rect">
            <a:avLst/>
          </a:prstGeom>
        </p:spPr>
      </p:pic>
      <p:pic>
        <p:nvPicPr>
          <p:cNvPr id="4" name="Picture 3">
            <a:extLst>
              <a:ext uri="{FF2B5EF4-FFF2-40B4-BE49-F238E27FC236}">
                <a16:creationId xmlns:a16="http://schemas.microsoft.com/office/drawing/2014/main" id="{BA1F696A-AE9C-ADAC-A0BB-2AEAE8A2BCA9}"/>
              </a:ext>
            </a:extLst>
          </p:cNvPr>
          <p:cNvPicPr>
            <a:picLocks noChangeAspect="1"/>
          </p:cNvPicPr>
          <p:nvPr/>
        </p:nvPicPr>
        <p:blipFill>
          <a:blip r:embed="rId4"/>
          <a:stretch>
            <a:fillRect/>
          </a:stretch>
        </p:blipFill>
        <p:spPr>
          <a:xfrm>
            <a:off x="5251450" y="1531831"/>
            <a:ext cx="6362700" cy="863600"/>
          </a:xfrm>
          <a:prstGeom prst="rect">
            <a:avLst/>
          </a:prstGeom>
        </p:spPr>
      </p:pic>
      <p:pic>
        <p:nvPicPr>
          <p:cNvPr id="7" name="Picture 6">
            <a:extLst>
              <a:ext uri="{FF2B5EF4-FFF2-40B4-BE49-F238E27FC236}">
                <a16:creationId xmlns:a16="http://schemas.microsoft.com/office/drawing/2014/main" id="{82A654BC-7822-51CA-689E-EE8495B79DD6}"/>
              </a:ext>
            </a:extLst>
          </p:cNvPr>
          <p:cNvPicPr>
            <a:picLocks noChangeAspect="1"/>
          </p:cNvPicPr>
          <p:nvPr/>
        </p:nvPicPr>
        <p:blipFill>
          <a:blip r:embed="rId5"/>
          <a:stretch>
            <a:fillRect/>
          </a:stretch>
        </p:blipFill>
        <p:spPr>
          <a:xfrm>
            <a:off x="7006167" y="3190876"/>
            <a:ext cx="2413000" cy="2095500"/>
          </a:xfrm>
          <a:prstGeom prst="rect">
            <a:avLst/>
          </a:prstGeom>
        </p:spPr>
      </p:pic>
    </p:spTree>
    <p:extLst>
      <p:ext uri="{BB962C8B-B14F-4D97-AF65-F5344CB8AC3E}">
        <p14:creationId xmlns:p14="http://schemas.microsoft.com/office/powerpoint/2010/main" val="1831333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FB99-2002-6457-C24F-E34802C1B163}"/>
              </a:ext>
            </a:extLst>
          </p:cNvPr>
          <p:cNvSpPr>
            <a:spLocks noGrp="1"/>
          </p:cNvSpPr>
          <p:nvPr>
            <p:ph type="title"/>
          </p:nvPr>
        </p:nvSpPr>
        <p:spPr>
          <a:xfrm>
            <a:off x="838199" y="978408"/>
            <a:ext cx="4618003" cy="1106424"/>
          </a:xfrm>
        </p:spPr>
        <p:txBody>
          <a:bodyPr>
            <a:normAutofit/>
          </a:bodyPr>
          <a:lstStyle/>
          <a:p>
            <a:r>
              <a:rPr lang="en-US" sz="2600">
                <a:solidFill>
                  <a:srgbClr val="C00000"/>
                </a:solidFill>
                <a:latin typeface="Univers Condensed"/>
              </a:rPr>
              <a:t>Technical Appendix: Code: Results from Exploring Data</a:t>
            </a:r>
          </a:p>
        </p:txBody>
      </p:sp>
      <p:sp>
        <p:nvSpPr>
          <p:cNvPr id="3" name="Content Placeholder 2">
            <a:extLst>
              <a:ext uri="{FF2B5EF4-FFF2-40B4-BE49-F238E27FC236}">
                <a16:creationId xmlns:a16="http://schemas.microsoft.com/office/drawing/2014/main" id="{377F7FF6-AC48-C304-A4E5-48D7B45A5E2C}"/>
              </a:ext>
            </a:extLst>
          </p:cNvPr>
          <p:cNvSpPr>
            <a:spLocks noGrp="1"/>
          </p:cNvSpPr>
          <p:nvPr>
            <p:ph idx="1"/>
          </p:nvPr>
        </p:nvSpPr>
        <p:spPr>
          <a:xfrm>
            <a:off x="838198" y="2359152"/>
            <a:ext cx="4213303" cy="3429000"/>
          </a:xfrm>
        </p:spPr>
        <p:txBody>
          <a:bodyPr>
            <a:normAutofit/>
          </a:bodyPr>
          <a:lstStyle/>
          <a:p>
            <a:r>
              <a:rPr lang="en-US" sz="1600" b="1"/>
              <a:t>Normality: </a:t>
            </a:r>
            <a:r>
              <a:rPr lang="en-US" sz="1600"/>
              <a:t>Data was right Skewed</a:t>
            </a:r>
          </a:p>
          <a:p>
            <a:r>
              <a:rPr lang="en-US" sz="1600" b="1"/>
              <a:t>Q-Q Plot: </a:t>
            </a:r>
            <a:r>
              <a:rPr lang="en-US" sz="1600"/>
              <a:t>looking at the tails, the data had outliers,</a:t>
            </a:r>
          </a:p>
          <a:p>
            <a:r>
              <a:rPr lang="en-US" sz="1600" b="1"/>
              <a:t>Residual Plot and Breusch-Pagan Test: </a:t>
            </a:r>
            <a:r>
              <a:rPr lang="en-US" sz="1600"/>
              <a:t>Plot did not have a cone shape but after reviewing the Breusch-Pagan Test it had a P value (</a:t>
            </a:r>
            <a:r>
              <a:rPr lang="en-CA" sz="1000" b="0" i="0">
                <a:solidFill>
                  <a:srgbClr val="000000"/>
                </a:solidFill>
                <a:effectLst/>
                <a:latin typeface="Menlo" panose="020B0609030804020204" pitchFamily="49" charset="0"/>
              </a:rPr>
              <a:t>1.4817501629469654e-27</a:t>
            </a:r>
            <a:r>
              <a:rPr lang="en-US" sz="1600"/>
              <a:t>)</a:t>
            </a:r>
            <a:r>
              <a:rPr lang="en-CA" sz="1600"/>
              <a:t> meaning it has heteroskedasticity.</a:t>
            </a:r>
            <a:endParaRPr lang="en-US" sz="1600"/>
          </a:p>
        </p:txBody>
      </p:sp>
      <p:pic>
        <p:nvPicPr>
          <p:cNvPr id="8" name="Graphic 7" descr="Two circles, one solid and one filled with dots">
            <a:extLst>
              <a:ext uri="{FF2B5EF4-FFF2-40B4-BE49-F238E27FC236}">
                <a16:creationId xmlns:a16="http://schemas.microsoft.com/office/drawing/2014/main" id="{ECFF2AB4-23E7-D24F-2E07-604AC59A4E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573" y="3190876"/>
            <a:ext cx="4572000" cy="4572000"/>
          </a:xfrm>
          <a:prstGeom prst="rect">
            <a:avLst/>
          </a:prstGeom>
        </p:spPr>
      </p:pic>
      <p:pic>
        <p:nvPicPr>
          <p:cNvPr id="9" name="Picture 8">
            <a:extLst>
              <a:ext uri="{FF2B5EF4-FFF2-40B4-BE49-F238E27FC236}">
                <a16:creationId xmlns:a16="http://schemas.microsoft.com/office/drawing/2014/main" id="{E0FB2557-DA72-8744-CE10-E30CCBBAAD99}"/>
              </a:ext>
            </a:extLst>
          </p:cNvPr>
          <p:cNvPicPr>
            <a:picLocks noChangeAspect="1"/>
          </p:cNvPicPr>
          <p:nvPr/>
        </p:nvPicPr>
        <p:blipFill>
          <a:blip r:embed="rId5"/>
          <a:stretch>
            <a:fillRect/>
          </a:stretch>
        </p:blipFill>
        <p:spPr>
          <a:xfrm>
            <a:off x="7140501" y="3574484"/>
            <a:ext cx="3212075" cy="2546157"/>
          </a:xfrm>
          <a:prstGeom prst="rect">
            <a:avLst/>
          </a:prstGeom>
        </p:spPr>
      </p:pic>
      <p:pic>
        <p:nvPicPr>
          <p:cNvPr id="10" name="Picture 9">
            <a:extLst>
              <a:ext uri="{FF2B5EF4-FFF2-40B4-BE49-F238E27FC236}">
                <a16:creationId xmlns:a16="http://schemas.microsoft.com/office/drawing/2014/main" id="{785A3654-EFF0-FC31-A92E-42558E3D7274}"/>
              </a:ext>
            </a:extLst>
          </p:cNvPr>
          <p:cNvPicPr>
            <a:picLocks noChangeAspect="1"/>
          </p:cNvPicPr>
          <p:nvPr/>
        </p:nvPicPr>
        <p:blipFill>
          <a:blip r:embed="rId6"/>
          <a:stretch>
            <a:fillRect/>
          </a:stretch>
        </p:blipFill>
        <p:spPr>
          <a:xfrm>
            <a:off x="5481221" y="584959"/>
            <a:ext cx="6318243" cy="2546157"/>
          </a:xfrm>
          <a:prstGeom prst="rect">
            <a:avLst/>
          </a:prstGeom>
        </p:spPr>
      </p:pic>
    </p:spTree>
    <p:extLst>
      <p:ext uri="{BB962C8B-B14F-4D97-AF65-F5344CB8AC3E}">
        <p14:creationId xmlns:p14="http://schemas.microsoft.com/office/powerpoint/2010/main" val="615498508"/>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FB99-2002-6457-C24F-E34802C1B163}"/>
              </a:ext>
            </a:extLst>
          </p:cNvPr>
          <p:cNvSpPr>
            <a:spLocks noGrp="1"/>
          </p:cNvSpPr>
          <p:nvPr>
            <p:ph type="title"/>
          </p:nvPr>
        </p:nvSpPr>
        <p:spPr>
          <a:xfrm>
            <a:off x="838199" y="978408"/>
            <a:ext cx="4618003" cy="1106424"/>
          </a:xfrm>
        </p:spPr>
        <p:txBody>
          <a:bodyPr>
            <a:normAutofit fontScale="90000"/>
          </a:bodyPr>
          <a:lstStyle/>
          <a:p>
            <a:r>
              <a:rPr lang="en-US" sz="2600">
                <a:solidFill>
                  <a:srgbClr val="C00000"/>
                </a:solidFill>
                <a:latin typeface="Univers Condensed"/>
              </a:rPr>
              <a:t>Technical Appendix: Code: Improving Results to due heteroskedasticity</a:t>
            </a:r>
          </a:p>
        </p:txBody>
      </p:sp>
      <p:sp>
        <p:nvSpPr>
          <p:cNvPr id="3" name="Content Placeholder 2">
            <a:extLst>
              <a:ext uri="{FF2B5EF4-FFF2-40B4-BE49-F238E27FC236}">
                <a16:creationId xmlns:a16="http://schemas.microsoft.com/office/drawing/2014/main" id="{377F7FF6-AC48-C304-A4E5-48D7B45A5E2C}"/>
              </a:ext>
            </a:extLst>
          </p:cNvPr>
          <p:cNvSpPr>
            <a:spLocks noGrp="1"/>
          </p:cNvSpPr>
          <p:nvPr>
            <p:ph idx="1"/>
          </p:nvPr>
        </p:nvSpPr>
        <p:spPr>
          <a:xfrm>
            <a:off x="838198" y="2359152"/>
            <a:ext cx="4213303" cy="3429000"/>
          </a:xfrm>
        </p:spPr>
        <p:txBody>
          <a:bodyPr>
            <a:normAutofit/>
          </a:bodyPr>
          <a:lstStyle/>
          <a:p>
            <a:r>
              <a:rPr lang="en-CA" sz="1600"/>
              <a:t>Since the data has heteroskedasticity, </a:t>
            </a:r>
            <a:r>
              <a:rPr lang="en-CA" sz="1600">
                <a:ea typeface="+mn-lt"/>
                <a:cs typeface="+mn-lt"/>
              </a:rPr>
              <a:t>meaning the finish race times and the dependent variables are not the same across races.</a:t>
            </a:r>
          </a:p>
          <a:p>
            <a:r>
              <a:rPr lang="en-CA" sz="1600">
                <a:ea typeface="+mn-lt"/>
                <a:cs typeface="+mn-lt"/>
              </a:rPr>
              <a:t>We could see if there is a difference between the different types of circuits and the race finish times.</a:t>
            </a:r>
          </a:p>
          <a:p>
            <a:r>
              <a:rPr lang="en-CA" sz="1600">
                <a:ea typeface="+mn-lt"/>
                <a:cs typeface="+mn-lt"/>
              </a:rPr>
              <a:t>Since P value (</a:t>
            </a:r>
            <a:r>
              <a:rPr lang="en-CA" sz="900" b="0" i="0">
                <a:solidFill>
                  <a:srgbClr val="000000"/>
                </a:solidFill>
                <a:effectLst/>
                <a:latin typeface="Menlo" panose="020B0609030804020204" pitchFamily="49" charset="0"/>
              </a:rPr>
              <a:t>1.4817501629469654e-27</a:t>
            </a:r>
            <a:r>
              <a:rPr lang="en-CA" sz="1100" b="0" i="0">
                <a:solidFill>
                  <a:srgbClr val="000000"/>
                </a:solidFill>
                <a:effectLst/>
                <a:latin typeface="Menlo" panose="020B0609030804020204" pitchFamily="49" charset="0"/>
              </a:rPr>
              <a:t>)</a:t>
            </a:r>
            <a:r>
              <a:rPr lang="en-CA" sz="1600">
                <a:ea typeface="+mn-lt"/>
                <a:cs typeface="+mn-lt"/>
              </a:rPr>
              <a:t> is less than 0.05, there is a difference between the different types of circuits.</a:t>
            </a:r>
            <a:endParaRPr lang="en-US" sz="1600"/>
          </a:p>
        </p:txBody>
      </p:sp>
      <p:pic>
        <p:nvPicPr>
          <p:cNvPr id="8" name="Graphic 7" descr="Two circles, one solid and one filled with dots">
            <a:extLst>
              <a:ext uri="{FF2B5EF4-FFF2-40B4-BE49-F238E27FC236}">
                <a16:creationId xmlns:a16="http://schemas.microsoft.com/office/drawing/2014/main" id="{ECFF2AB4-23E7-D24F-2E07-604AC59A4E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573" y="3190876"/>
            <a:ext cx="4572000" cy="4572000"/>
          </a:xfrm>
          <a:prstGeom prst="rect">
            <a:avLst/>
          </a:prstGeom>
        </p:spPr>
      </p:pic>
      <p:pic>
        <p:nvPicPr>
          <p:cNvPr id="5" name="Picture 4">
            <a:extLst>
              <a:ext uri="{FF2B5EF4-FFF2-40B4-BE49-F238E27FC236}">
                <a16:creationId xmlns:a16="http://schemas.microsoft.com/office/drawing/2014/main" id="{231F3BE2-1B4D-42C6-E39D-FB89D48DD9A6}"/>
              </a:ext>
            </a:extLst>
          </p:cNvPr>
          <p:cNvPicPr>
            <a:picLocks noChangeAspect="1"/>
          </p:cNvPicPr>
          <p:nvPr/>
        </p:nvPicPr>
        <p:blipFill>
          <a:blip r:embed="rId5"/>
          <a:stretch>
            <a:fillRect/>
          </a:stretch>
        </p:blipFill>
        <p:spPr>
          <a:xfrm>
            <a:off x="5591669" y="2336461"/>
            <a:ext cx="6119635" cy="1525550"/>
          </a:xfrm>
          <a:prstGeom prst="rect">
            <a:avLst/>
          </a:prstGeom>
        </p:spPr>
      </p:pic>
    </p:spTree>
    <p:extLst>
      <p:ext uri="{BB962C8B-B14F-4D97-AF65-F5344CB8AC3E}">
        <p14:creationId xmlns:p14="http://schemas.microsoft.com/office/powerpoint/2010/main" val="4288065577"/>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FB99-2002-6457-C24F-E34802C1B163}"/>
              </a:ext>
            </a:extLst>
          </p:cNvPr>
          <p:cNvSpPr>
            <a:spLocks noGrp="1"/>
          </p:cNvSpPr>
          <p:nvPr>
            <p:ph type="title"/>
          </p:nvPr>
        </p:nvSpPr>
        <p:spPr>
          <a:xfrm>
            <a:off x="411480" y="991443"/>
            <a:ext cx="4443154" cy="1087819"/>
          </a:xfrm>
        </p:spPr>
        <p:txBody>
          <a:bodyPr anchor="b">
            <a:normAutofit/>
          </a:bodyPr>
          <a:lstStyle/>
          <a:p>
            <a:r>
              <a:rPr lang="en-US" sz="3100">
                <a:solidFill>
                  <a:srgbClr val="C00000"/>
                </a:solidFill>
                <a:latin typeface="Univers Condensed"/>
              </a:rPr>
              <a:t>Technical Appendix: Code - Model with Treatment</a:t>
            </a:r>
          </a:p>
        </p:txBody>
      </p:sp>
      <p:sp>
        <p:nvSpPr>
          <p:cNvPr id="3" name="Content Placeholder 2">
            <a:extLst>
              <a:ext uri="{FF2B5EF4-FFF2-40B4-BE49-F238E27FC236}">
                <a16:creationId xmlns:a16="http://schemas.microsoft.com/office/drawing/2014/main" id="{377F7FF6-AC48-C304-A4E5-48D7B45A5E2C}"/>
              </a:ext>
            </a:extLst>
          </p:cNvPr>
          <p:cNvSpPr>
            <a:spLocks noGrp="1"/>
          </p:cNvSpPr>
          <p:nvPr>
            <p:ph idx="1"/>
          </p:nvPr>
        </p:nvSpPr>
        <p:spPr>
          <a:xfrm>
            <a:off x="411480" y="2684095"/>
            <a:ext cx="4443154" cy="3492868"/>
          </a:xfrm>
        </p:spPr>
        <p:txBody>
          <a:bodyPr>
            <a:normAutofit/>
          </a:bodyPr>
          <a:lstStyle/>
          <a:p>
            <a:r>
              <a:rPr lang="en-US" sz="1400">
                <a:ea typeface="+mn-lt"/>
                <a:cs typeface="+mn-lt"/>
              </a:rPr>
              <a:t>Treatments applied to the model:</a:t>
            </a:r>
          </a:p>
          <a:p>
            <a:pPr lvl="1"/>
            <a:r>
              <a:rPr lang="en-US" sz="1400">
                <a:ea typeface="+mn-lt"/>
                <a:cs typeface="+mn-lt"/>
              </a:rPr>
              <a:t>Creating dummy variables for the different types of circuits</a:t>
            </a:r>
          </a:p>
          <a:p>
            <a:pPr lvl="1"/>
            <a:r>
              <a:rPr lang="en-US" sz="1400">
                <a:ea typeface="+mn-lt"/>
                <a:cs typeface="+mn-lt"/>
              </a:rPr>
              <a:t>Applying a Natural Log Transformation to handle the </a:t>
            </a:r>
            <a:r>
              <a:rPr lang="en-CA" sz="1400">
                <a:ea typeface="+mn-lt"/>
                <a:cs typeface="+mn-lt"/>
              </a:rPr>
              <a:t>very wide range of values or exponential growth patterns</a:t>
            </a:r>
          </a:p>
          <a:p>
            <a:pPr lvl="1"/>
            <a:r>
              <a:rPr lang="en-CA" sz="1400">
                <a:ea typeface="+mn-lt"/>
                <a:cs typeface="+mn-lt"/>
              </a:rPr>
              <a:t>Applying a Weighted Least Squares is a regression method that assigns different weights to different data points based on their variance. Weighted Least Squares is a regression method that assigns different weights to different data points based on their variance.</a:t>
            </a:r>
          </a:p>
          <a:p>
            <a:pPr lvl="1"/>
            <a:endParaRPr lang="en-CA" sz="1400">
              <a:ea typeface="+mn-lt"/>
              <a:cs typeface="+mn-lt"/>
            </a:endParaRPr>
          </a:p>
          <a:p>
            <a:pPr lvl="1"/>
            <a:endParaRPr lang="en-US" sz="1400"/>
          </a:p>
        </p:txBody>
      </p:sp>
      <p:pic>
        <p:nvPicPr>
          <p:cNvPr id="6" name="Graphic 5" descr="Two circles, one solid and one filled with dots">
            <a:extLst>
              <a:ext uri="{FF2B5EF4-FFF2-40B4-BE49-F238E27FC236}">
                <a16:creationId xmlns:a16="http://schemas.microsoft.com/office/drawing/2014/main" id="{5410A5B7-0FBA-6B8E-0F7D-82AE08C4F9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196" y="3203939"/>
            <a:ext cx="4572000" cy="4572000"/>
          </a:xfrm>
          <a:prstGeom prst="rect">
            <a:avLst/>
          </a:prstGeom>
        </p:spPr>
      </p:pic>
      <p:pic>
        <p:nvPicPr>
          <p:cNvPr id="8" name="Picture 7">
            <a:extLst>
              <a:ext uri="{FF2B5EF4-FFF2-40B4-BE49-F238E27FC236}">
                <a16:creationId xmlns:a16="http://schemas.microsoft.com/office/drawing/2014/main" id="{F51189AE-3FC3-B263-16C8-1773CEC39661}"/>
              </a:ext>
            </a:extLst>
          </p:cNvPr>
          <p:cNvPicPr>
            <a:picLocks noChangeAspect="1"/>
          </p:cNvPicPr>
          <p:nvPr/>
        </p:nvPicPr>
        <p:blipFill>
          <a:blip r:embed="rId5"/>
          <a:stretch>
            <a:fillRect/>
          </a:stretch>
        </p:blipFill>
        <p:spPr>
          <a:xfrm>
            <a:off x="7050463" y="101502"/>
            <a:ext cx="4967365" cy="6654995"/>
          </a:xfrm>
          <a:prstGeom prst="rect">
            <a:avLst/>
          </a:prstGeom>
        </p:spPr>
      </p:pic>
    </p:spTree>
    <p:extLst>
      <p:ext uri="{BB962C8B-B14F-4D97-AF65-F5344CB8AC3E}">
        <p14:creationId xmlns:p14="http://schemas.microsoft.com/office/powerpoint/2010/main" val="1407658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2FB99-2002-6457-C24F-E34802C1B163}"/>
              </a:ext>
            </a:extLst>
          </p:cNvPr>
          <p:cNvSpPr>
            <a:spLocks noGrp="1"/>
          </p:cNvSpPr>
          <p:nvPr>
            <p:ph type="title"/>
          </p:nvPr>
        </p:nvSpPr>
        <p:spPr>
          <a:xfrm>
            <a:off x="411479" y="991443"/>
            <a:ext cx="5558247" cy="1087819"/>
          </a:xfrm>
        </p:spPr>
        <p:txBody>
          <a:bodyPr anchor="b">
            <a:normAutofit/>
          </a:bodyPr>
          <a:lstStyle/>
          <a:p>
            <a:r>
              <a:rPr lang="en-US" sz="3100">
                <a:solidFill>
                  <a:srgbClr val="C00000"/>
                </a:solidFill>
                <a:latin typeface="Univers Condensed"/>
              </a:rPr>
              <a:t>Technical Appendix: Results of the Model</a:t>
            </a:r>
          </a:p>
        </p:txBody>
      </p:sp>
      <p:sp>
        <p:nvSpPr>
          <p:cNvPr id="3" name="Content Placeholder 2">
            <a:extLst>
              <a:ext uri="{FF2B5EF4-FFF2-40B4-BE49-F238E27FC236}">
                <a16:creationId xmlns:a16="http://schemas.microsoft.com/office/drawing/2014/main" id="{377F7FF6-AC48-C304-A4E5-48D7B45A5E2C}"/>
              </a:ext>
            </a:extLst>
          </p:cNvPr>
          <p:cNvSpPr>
            <a:spLocks noGrp="1"/>
          </p:cNvSpPr>
          <p:nvPr>
            <p:ph idx="1"/>
          </p:nvPr>
        </p:nvSpPr>
        <p:spPr>
          <a:xfrm>
            <a:off x="411480" y="2684095"/>
            <a:ext cx="4443154" cy="3492868"/>
          </a:xfrm>
        </p:spPr>
        <p:txBody>
          <a:bodyPr>
            <a:normAutofit/>
          </a:bodyPr>
          <a:lstStyle/>
          <a:p>
            <a:r>
              <a:rPr lang="en-US" sz="1400">
                <a:ea typeface="+mn-lt"/>
                <a:cs typeface="+mn-lt"/>
              </a:rPr>
              <a:t>Treatments applied to the model:</a:t>
            </a:r>
          </a:p>
          <a:p>
            <a:pPr lvl="1"/>
            <a:r>
              <a:rPr lang="en-US" sz="1400">
                <a:ea typeface="+mn-lt"/>
                <a:cs typeface="+mn-lt"/>
              </a:rPr>
              <a:t>Creating dummy variables for the different types of circuits</a:t>
            </a:r>
          </a:p>
          <a:p>
            <a:pPr lvl="1"/>
            <a:r>
              <a:rPr lang="en-US" sz="1400">
                <a:ea typeface="+mn-lt"/>
                <a:cs typeface="+mn-lt"/>
              </a:rPr>
              <a:t>Applying a Natural Log Transformation to handle the </a:t>
            </a:r>
            <a:r>
              <a:rPr lang="en-CA" sz="1400">
                <a:ea typeface="+mn-lt"/>
                <a:cs typeface="+mn-lt"/>
              </a:rPr>
              <a:t>very wide range of values or exponential growth patterns</a:t>
            </a:r>
          </a:p>
          <a:p>
            <a:pPr lvl="1"/>
            <a:r>
              <a:rPr lang="en-CA" sz="1400">
                <a:ea typeface="+mn-lt"/>
                <a:cs typeface="+mn-lt"/>
              </a:rPr>
              <a:t>Applying a Weighted Least Squares is a regression method that assigns different weights to different data points based on their variance. Weighted Least Squares is a regression method that assigns different weights to different data points based on their variance.</a:t>
            </a:r>
          </a:p>
          <a:p>
            <a:pPr lvl="1"/>
            <a:endParaRPr lang="en-CA" sz="1400">
              <a:ea typeface="+mn-lt"/>
              <a:cs typeface="+mn-lt"/>
            </a:endParaRPr>
          </a:p>
          <a:p>
            <a:pPr lvl="1"/>
            <a:endParaRPr lang="en-US" sz="1400"/>
          </a:p>
        </p:txBody>
      </p:sp>
      <p:pic>
        <p:nvPicPr>
          <p:cNvPr id="6" name="Graphic 5" descr="Two circles, one solid and one filled with dots">
            <a:extLst>
              <a:ext uri="{FF2B5EF4-FFF2-40B4-BE49-F238E27FC236}">
                <a16:creationId xmlns:a16="http://schemas.microsoft.com/office/drawing/2014/main" id="{5410A5B7-0FBA-6B8E-0F7D-82AE08C4F9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8316" y="3230065"/>
            <a:ext cx="4572000" cy="4572000"/>
          </a:xfrm>
          <a:prstGeom prst="rect">
            <a:avLst/>
          </a:prstGeom>
        </p:spPr>
      </p:pic>
      <p:pic>
        <p:nvPicPr>
          <p:cNvPr id="7" name="Picture 6">
            <a:extLst>
              <a:ext uri="{FF2B5EF4-FFF2-40B4-BE49-F238E27FC236}">
                <a16:creationId xmlns:a16="http://schemas.microsoft.com/office/drawing/2014/main" id="{92831230-031A-058E-5E13-1DA1195C3AD2}"/>
              </a:ext>
            </a:extLst>
          </p:cNvPr>
          <p:cNvPicPr>
            <a:picLocks noChangeAspect="1"/>
          </p:cNvPicPr>
          <p:nvPr/>
        </p:nvPicPr>
        <p:blipFill>
          <a:blip r:embed="rId4"/>
          <a:stretch>
            <a:fillRect/>
          </a:stretch>
        </p:blipFill>
        <p:spPr>
          <a:xfrm>
            <a:off x="6739527" y="2079262"/>
            <a:ext cx="4356100" cy="812800"/>
          </a:xfrm>
          <a:prstGeom prst="rect">
            <a:avLst/>
          </a:prstGeom>
        </p:spPr>
      </p:pic>
      <p:pic>
        <p:nvPicPr>
          <p:cNvPr id="8" name="Picture 7">
            <a:extLst>
              <a:ext uri="{FF2B5EF4-FFF2-40B4-BE49-F238E27FC236}">
                <a16:creationId xmlns:a16="http://schemas.microsoft.com/office/drawing/2014/main" id="{8B883F65-CC87-42DA-D963-9AD70261881C}"/>
              </a:ext>
            </a:extLst>
          </p:cNvPr>
          <p:cNvPicPr>
            <a:picLocks noChangeAspect="1"/>
          </p:cNvPicPr>
          <p:nvPr/>
        </p:nvPicPr>
        <p:blipFill>
          <a:blip r:embed="rId5"/>
          <a:stretch>
            <a:fillRect/>
          </a:stretch>
        </p:blipFill>
        <p:spPr>
          <a:xfrm>
            <a:off x="6739527" y="3007815"/>
            <a:ext cx="5067300" cy="444500"/>
          </a:xfrm>
          <a:prstGeom prst="rect">
            <a:avLst/>
          </a:prstGeom>
        </p:spPr>
      </p:pic>
    </p:spTree>
    <p:extLst>
      <p:ext uri="{BB962C8B-B14F-4D97-AF65-F5344CB8AC3E}">
        <p14:creationId xmlns:p14="http://schemas.microsoft.com/office/powerpoint/2010/main" val="2779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2" name="Rectangle 106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Racecar driver turning corner on track">
            <a:extLst>
              <a:ext uri="{FF2B5EF4-FFF2-40B4-BE49-F238E27FC236}">
                <a16:creationId xmlns:a16="http://schemas.microsoft.com/office/drawing/2014/main" id="{DD0FDB2C-97EE-B30C-4622-B502BE9708F2}"/>
              </a:ext>
            </a:extLst>
          </p:cNvPr>
          <p:cNvPicPr>
            <a:picLocks noChangeAspect="1"/>
          </p:cNvPicPr>
          <p:nvPr/>
        </p:nvPicPr>
        <p:blipFill>
          <a:blip r:embed="rId2"/>
          <a:srcRect t="37942" r="2" b="2"/>
          <a:stretch/>
        </p:blipFill>
        <p:spPr>
          <a:xfrm>
            <a:off x="1" y="10"/>
            <a:ext cx="9669642" cy="6857990"/>
          </a:xfrm>
          <a:prstGeom prst="rect">
            <a:avLst/>
          </a:prstGeom>
        </p:spPr>
      </p:pic>
      <p:sp>
        <p:nvSpPr>
          <p:cNvPr id="1064" name="Rectangle 106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686DE-ABDF-AFC4-A395-016ECB24AE7E}"/>
              </a:ext>
            </a:extLst>
          </p:cNvPr>
          <p:cNvSpPr>
            <a:spLocks noGrp="1"/>
          </p:cNvSpPr>
          <p:nvPr>
            <p:ph type="title"/>
          </p:nvPr>
        </p:nvSpPr>
        <p:spPr>
          <a:xfrm>
            <a:off x="7531610" y="365125"/>
            <a:ext cx="3822189" cy="1899912"/>
          </a:xfrm>
        </p:spPr>
        <p:txBody>
          <a:bodyPr>
            <a:normAutofit/>
          </a:bodyPr>
          <a:lstStyle/>
          <a:p>
            <a:r>
              <a:rPr lang="en-US" sz="5400" b="1">
                <a:latin typeface="Univers Condensed"/>
              </a:rPr>
              <a:t>Objective</a:t>
            </a:r>
          </a:p>
        </p:txBody>
      </p:sp>
      <p:sp>
        <p:nvSpPr>
          <p:cNvPr id="3" name="Content Placeholder 2">
            <a:extLst>
              <a:ext uri="{FF2B5EF4-FFF2-40B4-BE49-F238E27FC236}">
                <a16:creationId xmlns:a16="http://schemas.microsoft.com/office/drawing/2014/main" id="{2E6B8B88-6BB9-B441-DE3F-0FEADAE5EC1E}"/>
              </a:ext>
            </a:extLst>
          </p:cNvPr>
          <p:cNvSpPr>
            <a:spLocks noGrp="1"/>
          </p:cNvSpPr>
          <p:nvPr>
            <p:ph idx="1"/>
          </p:nvPr>
        </p:nvSpPr>
        <p:spPr>
          <a:xfrm>
            <a:off x="7531610" y="2434201"/>
            <a:ext cx="3822189" cy="3742762"/>
          </a:xfrm>
        </p:spPr>
        <p:txBody>
          <a:bodyPr vert="horz" lIns="91440" tIns="45720" rIns="91440" bIns="45720" rtlCol="0" anchor="t">
            <a:noAutofit/>
          </a:bodyPr>
          <a:lstStyle/>
          <a:p>
            <a:pPr marL="0" indent="0">
              <a:buNone/>
            </a:pPr>
            <a:r>
              <a:rPr lang="en-US" sz="3200"/>
              <a:t>To develop a model that </a:t>
            </a:r>
            <a:r>
              <a:rPr lang="en-US" sz="3200" b="1">
                <a:solidFill>
                  <a:srgbClr val="C00000"/>
                </a:solidFill>
              </a:rPr>
              <a:t>accurately predicts race finish times</a:t>
            </a:r>
            <a:r>
              <a:rPr lang="en-US" sz="3200">
                <a:solidFill>
                  <a:srgbClr val="DB6816"/>
                </a:solidFill>
              </a:rPr>
              <a:t> </a:t>
            </a:r>
            <a:r>
              <a:rPr lang="en-US" sz="3200"/>
              <a:t>based on starting grid position, number of pit stops, laps and circuit type. </a:t>
            </a:r>
          </a:p>
          <a:p>
            <a:pPr marL="0" indent="0">
              <a:buNone/>
            </a:pPr>
            <a:endParaRPr lang="en-US" sz="2000"/>
          </a:p>
        </p:txBody>
      </p:sp>
    </p:spTree>
    <p:extLst>
      <p:ext uri="{BB962C8B-B14F-4D97-AF65-F5344CB8AC3E}">
        <p14:creationId xmlns:p14="http://schemas.microsoft.com/office/powerpoint/2010/main" val="845402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9F670739-296A-83DB-ABC7-0CD27EAACF32}"/>
              </a:ext>
            </a:extLst>
          </p:cNvPr>
          <p:cNvSpPr/>
          <p:nvPr/>
        </p:nvSpPr>
        <p:spPr>
          <a:xfrm>
            <a:off x="8145261" y="1945689"/>
            <a:ext cx="3033204" cy="390617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1BDDDFE8-D48A-10EB-5B66-E5802E72401F}"/>
              </a:ext>
            </a:extLst>
          </p:cNvPr>
          <p:cNvSpPr/>
          <p:nvPr/>
        </p:nvSpPr>
        <p:spPr>
          <a:xfrm>
            <a:off x="4416639" y="1975281"/>
            <a:ext cx="3033204" cy="390617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063AB2B0-11A4-AED6-0A71-F5F6BD7B950E}"/>
              </a:ext>
            </a:extLst>
          </p:cNvPr>
          <p:cNvSpPr/>
          <p:nvPr/>
        </p:nvSpPr>
        <p:spPr>
          <a:xfrm>
            <a:off x="695416" y="2004873"/>
            <a:ext cx="3033204" cy="3906175"/>
          </a:xfrm>
          <a:prstGeom prst="round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EE869-FC8E-474E-65D3-5C1FED938DE6}"/>
              </a:ext>
            </a:extLst>
          </p:cNvPr>
          <p:cNvSpPr>
            <a:spLocks noGrp="1"/>
          </p:cNvSpPr>
          <p:nvPr>
            <p:ph type="title"/>
          </p:nvPr>
        </p:nvSpPr>
        <p:spPr>
          <a:xfrm>
            <a:off x="838200" y="365125"/>
            <a:ext cx="10515600" cy="1828444"/>
          </a:xfrm>
        </p:spPr>
        <p:txBody>
          <a:bodyPr>
            <a:normAutofit/>
          </a:bodyPr>
          <a:lstStyle/>
          <a:p>
            <a:r>
              <a:rPr lang="en-US" sz="5200">
                <a:latin typeface="Univers Condensed"/>
              </a:rPr>
              <a:t>Designing a </a:t>
            </a:r>
            <a:r>
              <a:rPr lang="en-US" sz="5200" b="1">
                <a:latin typeface="Univers Condensed"/>
              </a:rPr>
              <a:t>Linear Regression Model </a:t>
            </a:r>
          </a:p>
        </p:txBody>
      </p:sp>
      <p:sp>
        <p:nvSpPr>
          <p:cNvPr id="3" name="Content Placeholder 2">
            <a:extLst>
              <a:ext uri="{FF2B5EF4-FFF2-40B4-BE49-F238E27FC236}">
                <a16:creationId xmlns:a16="http://schemas.microsoft.com/office/drawing/2014/main" id="{7CD4FBAD-F3B7-DE01-5201-3518856563EB}"/>
              </a:ext>
            </a:extLst>
          </p:cNvPr>
          <p:cNvSpPr>
            <a:spLocks noGrp="1"/>
          </p:cNvSpPr>
          <p:nvPr>
            <p:ph sz="half" idx="1"/>
          </p:nvPr>
        </p:nvSpPr>
        <p:spPr>
          <a:xfrm>
            <a:off x="842970" y="3967014"/>
            <a:ext cx="2766207" cy="1885229"/>
          </a:xfrm>
        </p:spPr>
        <p:txBody>
          <a:bodyPr vert="horz" lIns="91440" tIns="45720" rIns="91440" bIns="45720" rtlCol="0" anchor="t">
            <a:normAutofit/>
          </a:bodyPr>
          <a:lstStyle/>
          <a:p>
            <a:pPr marL="0" indent="0" algn="ctr">
              <a:buNone/>
            </a:pPr>
            <a:r>
              <a:rPr lang="en-US" sz="2000">
                <a:solidFill>
                  <a:schemeClr val="bg1"/>
                </a:solidFill>
              </a:rPr>
              <a:t>Utilizing the 262 races data from 2000 – 2023. </a:t>
            </a:r>
            <a:endParaRPr lang="en-US">
              <a:solidFill>
                <a:schemeClr val="bg1"/>
              </a:solidFill>
            </a:endParaRPr>
          </a:p>
          <a:p>
            <a:pPr marL="0" indent="0" algn="ctr">
              <a:buNone/>
            </a:pPr>
            <a:r>
              <a:rPr lang="en-US" sz="2000">
                <a:solidFill>
                  <a:schemeClr val="bg1"/>
                </a:solidFill>
              </a:rPr>
              <a:t>Examine each variable, clean data &amp; </a:t>
            </a:r>
            <a:r>
              <a:rPr lang="en-US" sz="2000" dirty="0">
                <a:solidFill>
                  <a:schemeClr val="bg1"/>
                </a:solidFill>
              </a:rPr>
              <a:t>normalize</a:t>
            </a:r>
            <a:r>
              <a:rPr lang="en-US" sz="2000">
                <a:solidFill>
                  <a:schemeClr val="bg1"/>
                </a:solidFill>
              </a:rPr>
              <a:t>.</a:t>
            </a:r>
          </a:p>
        </p:txBody>
      </p:sp>
      <p:sp>
        <p:nvSpPr>
          <p:cNvPr id="4" name="Content Placeholder 3">
            <a:extLst>
              <a:ext uri="{FF2B5EF4-FFF2-40B4-BE49-F238E27FC236}">
                <a16:creationId xmlns:a16="http://schemas.microsoft.com/office/drawing/2014/main" id="{325ED9E9-FD3C-D46D-B7F2-27C367D3F05A}"/>
              </a:ext>
            </a:extLst>
          </p:cNvPr>
          <p:cNvSpPr>
            <a:spLocks noGrp="1"/>
          </p:cNvSpPr>
          <p:nvPr>
            <p:ph sz="half" idx="2"/>
          </p:nvPr>
        </p:nvSpPr>
        <p:spPr>
          <a:xfrm>
            <a:off x="4603855" y="3967014"/>
            <a:ext cx="2689920" cy="1925334"/>
          </a:xfrm>
          <a:ln>
            <a:noFill/>
          </a:ln>
        </p:spPr>
        <p:txBody>
          <a:bodyPr vert="horz" lIns="91440" tIns="45720" rIns="91440" bIns="45720" rtlCol="0" anchor="t">
            <a:normAutofit/>
          </a:bodyPr>
          <a:lstStyle/>
          <a:p>
            <a:pPr marL="0" indent="0" algn="ctr">
              <a:buNone/>
            </a:pPr>
            <a:r>
              <a:rPr lang="en-US" sz="2000">
                <a:solidFill>
                  <a:srgbClr val="FFFFFF"/>
                </a:solidFill>
                <a:ea typeface="+mn-lt"/>
                <a:cs typeface="+mn-lt"/>
              </a:rPr>
              <a:t>Choosing appropriate dependent variables for our model.</a:t>
            </a:r>
            <a:endParaRPr lang="en-US" sz="2000">
              <a:solidFill>
                <a:srgbClr val="FFFFFF"/>
              </a:solidFill>
            </a:endParaRPr>
          </a:p>
        </p:txBody>
      </p:sp>
      <p:sp>
        <p:nvSpPr>
          <p:cNvPr id="6" name="Content Placeholder 2">
            <a:extLst>
              <a:ext uri="{FF2B5EF4-FFF2-40B4-BE49-F238E27FC236}">
                <a16:creationId xmlns:a16="http://schemas.microsoft.com/office/drawing/2014/main" id="{A24EF2B2-A3D5-B934-A792-C9A9576F8226}"/>
              </a:ext>
            </a:extLst>
          </p:cNvPr>
          <p:cNvSpPr txBox="1">
            <a:spLocks/>
          </p:cNvSpPr>
          <p:nvPr/>
        </p:nvSpPr>
        <p:spPr>
          <a:xfrm>
            <a:off x="8248095" y="3964055"/>
            <a:ext cx="2861254" cy="19253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a:solidFill>
                  <a:schemeClr val="bg1"/>
                </a:solidFill>
              </a:rPr>
              <a:t>Assessing model accuracy through R2 and Root Mean Square Error (RMSE).</a:t>
            </a:r>
          </a:p>
        </p:txBody>
      </p:sp>
      <p:pic>
        <p:nvPicPr>
          <p:cNvPr id="8" name="Graphic 7" descr="Race Car outline">
            <a:extLst>
              <a:ext uri="{FF2B5EF4-FFF2-40B4-BE49-F238E27FC236}">
                <a16:creationId xmlns:a16="http://schemas.microsoft.com/office/drawing/2014/main" id="{9F1D7CEB-A591-1514-1962-FBB24AFFE9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7383" y="2811355"/>
            <a:ext cx="1225118" cy="1225118"/>
          </a:xfrm>
          <a:prstGeom prst="rect">
            <a:avLst/>
          </a:prstGeom>
        </p:spPr>
      </p:pic>
      <p:pic>
        <p:nvPicPr>
          <p:cNvPr id="12" name="Graphic 11" descr="Statistics outline">
            <a:extLst>
              <a:ext uri="{FF2B5EF4-FFF2-40B4-BE49-F238E27FC236}">
                <a16:creationId xmlns:a16="http://schemas.microsoft.com/office/drawing/2014/main" id="{0FD462CC-7D80-43C9-6EBF-D1489EAD9F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75832" y="2778988"/>
            <a:ext cx="1225118" cy="1225118"/>
          </a:xfrm>
          <a:prstGeom prst="rect">
            <a:avLst/>
          </a:prstGeom>
        </p:spPr>
      </p:pic>
      <p:pic>
        <p:nvPicPr>
          <p:cNvPr id="14" name="Graphic 13" descr="Research outline">
            <a:extLst>
              <a:ext uri="{FF2B5EF4-FFF2-40B4-BE49-F238E27FC236}">
                <a16:creationId xmlns:a16="http://schemas.microsoft.com/office/drawing/2014/main" id="{0C33DBB0-A85E-18D5-EFF5-076F0D5FA3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5950" y="2751709"/>
            <a:ext cx="1225118" cy="1225118"/>
          </a:xfrm>
          <a:prstGeom prst="rect">
            <a:avLst/>
          </a:prstGeom>
        </p:spPr>
      </p:pic>
      <p:sp>
        <p:nvSpPr>
          <p:cNvPr id="17" name="Content Placeholder 2">
            <a:extLst>
              <a:ext uri="{FF2B5EF4-FFF2-40B4-BE49-F238E27FC236}">
                <a16:creationId xmlns:a16="http://schemas.microsoft.com/office/drawing/2014/main" id="{39CD9CD3-D902-75F5-959C-9CB5216C6836}"/>
              </a:ext>
            </a:extLst>
          </p:cNvPr>
          <p:cNvSpPr txBox="1">
            <a:spLocks/>
          </p:cNvSpPr>
          <p:nvPr/>
        </p:nvSpPr>
        <p:spPr>
          <a:xfrm>
            <a:off x="657688" y="2292094"/>
            <a:ext cx="3186770" cy="71205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a:solidFill>
                  <a:schemeClr val="bg1"/>
                </a:solidFill>
                <a:latin typeface="Univers Condensed"/>
              </a:rPr>
              <a:t>Data Collection &amp; Exploration: </a:t>
            </a:r>
            <a:endParaRPr lang="en-US" sz="2400">
              <a:solidFill>
                <a:schemeClr val="bg1"/>
              </a:solidFill>
              <a:latin typeface="Univers Condensed"/>
            </a:endParaRPr>
          </a:p>
        </p:txBody>
      </p:sp>
      <p:sp>
        <p:nvSpPr>
          <p:cNvPr id="20" name="Content Placeholder 2">
            <a:extLst>
              <a:ext uri="{FF2B5EF4-FFF2-40B4-BE49-F238E27FC236}">
                <a16:creationId xmlns:a16="http://schemas.microsoft.com/office/drawing/2014/main" id="{F2C1A740-5160-C43D-812D-FB1D54EE643D}"/>
              </a:ext>
            </a:extLst>
          </p:cNvPr>
          <p:cNvSpPr txBox="1">
            <a:spLocks/>
          </p:cNvSpPr>
          <p:nvPr/>
        </p:nvSpPr>
        <p:spPr>
          <a:xfrm>
            <a:off x="4800601" y="2321686"/>
            <a:ext cx="2321197" cy="660267"/>
          </a:xfrm>
          <a:prstGeom prst="rect">
            <a:avLst/>
          </a:prstGeom>
          <a:ln>
            <a:no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a:solidFill>
                  <a:srgbClr val="FFFFFF"/>
                </a:solidFill>
                <a:latin typeface="Univers Condensed"/>
              </a:rPr>
              <a:t>Model Creation</a:t>
            </a:r>
          </a:p>
        </p:txBody>
      </p:sp>
      <p:sp>
        <p:nvSpPr>
          <p:cNvPr id="21" name="Content Placeholder 2">
            <a:extLst>
              <a:ext uri="{FF2B5EF4-FFF2-40B4-BE49-F238E27FC236}">
                <a16:creationId xmlns:a16="http://schemas.microsoft.com/office/drawing/2014/main" id="{701AFABB-132D-1820-F5FD-5AF9B69DA87C}"/>
              </a:ext>
            </a:extLst>
          </p:cNvPr>
          <p:cNvSpPr txBox="1">
            <a:spLocks/>
          </p:cNvSpPr>
          <p:nvPr/>
        </p:nvSpPr>
        <p:spPr>
          <a:xfrm>
            <a:off x="8433048" y="2306890"/>
            <a:ext cx="2609722" cy="6528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a:solidFill>
                  <a:srgbClr val="FFFFFF"/>
                </a:solidFill>
                <a:latin typeface="Univers Condensed"/>
              </a:rPr>
              <a:t>Model Evaluation</a:t>
            </a:r>
          </a:p>
        </p:txBody>
      </p:sp>
      <p:pic>
        <p:nvPicPr>
          <p:cNvPr id="26" name="Graphic 25" descr="Chevron arrows with solid fill">
            <a:extLst>
              <a:ext uri="{FF2B5EF4-FFF2-40B4-BE49-F238E27FC236}">
                <a16:creationId xmlns:a16="http://schemas.microsoft.com/office/drawing/2014/main" id="{C56D0898-F779-883D-3BCD-00C224EB63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5015" y="3483800"/>
            <a:ext cx="729449" cy="766439"/>
          </a:xfrm>
          <a:prstGeom prst="rect">
            <a:avLst/>
          </a:prstGeom>
        </p:spPr>
      </p:pic>
      <p:pic>
        <p:nvPicPr>
          <p:cNvPr id="27" name="Graphic 26" descr="Chevron arrows with solid fill">
            <a:extLst>
              <a:ext uri="{FF2B5EF4-FFF2-40B4-BE49-F238E27FC236}">
                <a16:creationId xmlns:a16="http://schemas.microsoft.com/office/drawing/2014/main" id="{C573E8F2-9047-EC93-5429-4B53B7D0B2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6646" y="3483800"/>
            <a:ext cx="729449" cy="766439"/>
          </a:xfrm>
          <a:prstGeom prst="rect">
            <a:avLst/>
          </a:prstGeom>
        </p:spPr>
      </p:pic>
    </p:spTree>
    <p:extLst>
      <p:ext uri="{BB962C8B-B14F-4D97-AF65-F5344CB8AC3E}">
        <p14:creationId xmlns:p14="http://schemas.microsoft.com/office/powerpoint/2010/main" val="554305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4" name="Rectangle 2053">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0A096-48EB-90C0-1B01-2FC9554DD8E8}"/>
              </a:ext>
            </a:extLst>
          </p:cNvPr>
          <p:cNvSpPr>
            <a:spLocks noGrp="1"/>
          </p:cNvSpPr>
          <p:nvPr>
            <p:ph type="title"/>
          </p:nvPr>
        </p:nvSpPr>
        <p:spPr>
          <a:xfrm>
            <a:off x="411480" y="987552"/>
            <a:ext cx="5181278" cy="1088136"/>
          </a:xfrm>
        </p:spPr>
        <p:txBody>
          <a:bodyPr anchor="b">
            <a:normAutofit/>
          </a:bodyPr>
          <a:lstStyle/>
          <a:p>
            <a:r>
              <a:rPr lang="en-US" sz="3400" b="1" dirty="0">
                <a:latin typeface="Univers Condensed"/>
              </a:rPr>
              <a:t>Addressing</a:t>
            </a:r>
            <a:r>
              <a:rPr lang="en-US" sz="3400" b="1">
                <a:latin typeface="Univers Condensed"/>
              </a:rPr>
              <a:t> Missing Values</a:t>
            </a:r>
          </a:p>
        </p:txBody>
      </p:sp>
      <p:sp>
        <p:nvSpPr>
          <p:cNvPr id="2056" name="Rectangle 2055">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8" name="Rectangle 2057">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7E165BD-C00A-4CF6-4BF8-60215ACE9137}"/>
              </a:ext>
            </a:extLst>
          </p:cNvPr>
          <p:cNvSpPr>
            <a:spLocks noGrp="1"/>
          </p:cNvSpPr>
          <p:nvPr>
            <p:ph idx="1"/>
          </p:nvPr>
        </p:nvSpPr>
        <p:spPr>
          <a:xfrm>
            <a:off x="411479" y="2688336"/>
            <a:ext cx="4498848" cy="3584448"/>
          </a:xfrm>
        </p:spPr>
        <p:txBody>
          <a:bodyPr anchor="t">
            <a:normAutofit/>
          </a:bodyPr>
          <a:lstStyle/>
          <a:p>
            <a:pPr>
              <a:buFont typeface="Wingdings" panose="020B0604020202020204" pitchFamily="34" charset="0"/>
              <a:buChar char="§"/>
            </a:pPr>
            <a:r>
              <a:rPr lang="en-US" sz="1800"/>
              <a:t>From 2000 – 2023 there has been </a:t>
            </a:r>
            <a:r>
              <a:rPr lang="en-US" sz="1800" b="1">
                <a:solidFill>
                  <a:srgbClr val="C00000"/>
                </a:solidFill>
              </a:rPr>
              <a:t>706 missing values</a:t>
            </a:r>
            <a:r>
              <a:rPr lang="en-US" sz="1800"/>
              <a:t> in the race finish times.</a:t>
            </a:r>
            <a:endParaRPr lang="en-US"/>
          </a:p>
          <a:p>
            <a:pPr marL="285750" indent="-285750">
              <a:buFont typeface="Wingdings" panose="020B0604020202020204" pitchFamily="34" charset="0"/>
              <a:buChar char="§"/>
            </a:pPr>
            <a:r>
              <a:rPr lang="en-US" sz="1800"/>
              <a:t>After investigating the Missing Values, this is due to ’Did Not Finish’ race.</a:t>
            </a:r>
          </a:p>
          <a:p>
            <a:pPr>
              <a:buFont typeface="Wingdings" panose="020B0604020202020204" pitchFamily="34" charset="0"/>
              <a:buChar char="§"/>
            </a:pPr>
            <a:r>
              <a:rPr lang="en-US" sz="1800"/>
              <a:t>Since the missing  values are ‘Not Missing at Random’, </a:t>
            </a:r>
            <a:r>
              <a:rPr lang="en-US" sz="1800" b="1">
                <a:solidFill>
                  <a:srgbClr val="C00000"/>
                </a:solidFill>
              </a:rPr>
              <a:t>we will not be removing to avoid the analysis from being bias. </a:t>
            </a:r>
          </a:p>
        </p:txBody>
      </p:sp>
      <p:pic>
        <p:nvPicPr>
          <p:cNvPr id="2052" name="Picture 4" descr="Revealed: Full list of driver crash damage costs for the 2021 Formula 1  season">
            <a:extLst>
              <a:ext uri="{FF2B5EF4-FFF2-40B4-BE49-F238E27FC236}">
                <a16:creationId xmlns:a16="http://schemas.microsoft.com/office/drawing/2014/main" id="{38AE7EDD-7DD7-7E43-53A4-0ACAB151D8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708" r="24049"/>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DC8A06F-D421-E0AC-4F14-8402191355E5}"/>
              </a:ext>
            </a:extLst>
          </p:cNvPr>
          <p:cNvSpPr/>
          <p:nvPr/>
        </p:nvSpPr>
        <p:spPr>
          <a:xfrm>
            <a:off x="7677043" y="6444242"/>
            <a:ext cx="4373589" cy="417501"/>
          </a:xfrm>
          <a:prstGeom prst="chevron">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Evaluation</a:t>
            </a:r>
          </a:p>
        </p:txBody>
      </p:sp>
      <p:sp>
        <p:nvSpPr>
          <p:cNvPr id="7" name="Rectangle: Rounded Corners 6">
            <a:extLst>
              <a:ext uri="{FF2B5EF4-FFF2-40B4-BE49-F238E27FC236}">
                <a16:creationId xmlns:a16="http://schemas.microsoft.com/office/drawing/2014/main" id="{6CEE4499-9D61-592C-A669-4C2519275E74}"/>
              </a:ext>
            </a:extLst>
          </p:cNvPr>
          <p:cNvSpPr/>
          <p:nvPr/>
        </p:nvSpPr>
        <p:spPr>
          <a:xfrm>
            <a:off x="3406759" y="6446292"/>
            <a:ext cx="4373589" cy="408321"/>
          </a:xfrm>
          <a:prstGeom prst="chevron">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Creation</a:t>
            </a:r>
          </a:p>
        </p:txBody>
      </p:sp>
      <p:sp>
        <p:nvSpPr>
          <p:cNvPr id="9" name="Rectangle: Rounded Corners 8">
            <a:extLst>
              <a:ext uri="{FF2B5EF4-FFF2-40B4-BE49-F238E27FC236}">
                <a16:creationId xmlns:a16="http://schemas.microsoft.com/office/drawing/2014/main" id="{87284355-1392-D500-8826-F8891B78F73B}"/>
              </a:ext>
            </a:extLst>
          </p:cNvPr>
          <p:cNvSpPr/>
          <p:nvPr/>
        </p:nvSpPr>
        <p:spPr>
          <a:xfrm>
            <a:off x="-2319" y="6448342"/>
            <a:ext cx="3501422" cy="408321"/>
          </a:xfrm>
          <a:prstGeom prst="homePlat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Data Collection &amp; Exploration</a:t>
            </a:r>
          </a:p>
        </p:txBody>
      </p:sp>
    </p:spTree>
    <p:extLst>
      <p:ext uri="{BB962C8B-B14F-4D97-AF65-F5344CB8AC3E}">
        <p14:creationId xmlns:p14="http://schemas.microsoft.com/office/powerpoint/2010/main" val="1048707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85F3-A6F0-9C77-349F-18A793AD6965}"/>
              </a:ext>
            </a:extLst>
          </p:cNvPr>
          <p:cNvSpPr>
            <a:spLocks noGrp="1"/>
          </p:cNvSpPr>
          <p:nvPr>
            <p:ph type="title"/>
          </p:nvPr>
        </p:nvSpPr>
        <p:spPr/>
        <p:txBody>
          <a:bodyPr>
            <a:normAutofit/>
          </a:bodyPr>
          <a:lstStyle/>
          <a:p>
            <a:r>
              <a:rPr lang="en-US" sz="5200" b="1" dirty="0">
                <a:latin typeface="Univers Condensed"/>
              </a:rPr>
              <a:t>Variables to be Assessed</a:t>
            </a:r>
          </a:p>
        </p:txBody>
      </p:sp>
      <p:sp>
        <p:nvSpPr>
          <p:cNvPr id="3" name="Content Placeholder 2">
            <a:extLst>
              <a:ext uri="{FF2B5EF4-FFF2-40B4-BE49-F238E27FC236}">
                <a16:creationId xmlns:a16="http://schemas.microsoft.com/office/drawing/2014/main" id="{7FA3BB07-B727-6305-ED03-35866EDCCC88}"/>
              </a:ext>
            </a:extLst>
          </p:cNvPr>
          <p:cNvSpPr>
            <a:spLocks noGrp="1"/>
          </p:cNvSpPr>
          <p:nvPr>
            <p:ph idx="1"/>
          </p:nvPr>
        </p:nvSpPr>
        <p:spPr>
          <a:xfrm>
            <a:off x="5821278" y="2086308"/>
            <a:ext cx="5532522" cy="4000417"/>
          </a:xfrm>
        </p:spPr>
        <p:txBody>
          <a:bodyPr vert="horz" lIns="91440" tIns="45720" rIns="91440" bIns="45720" rtlCol="0" anchor="t">
            <a:noAutofit/>
          </a:bodyPr>
          <a:lstStyle/>
          <a:p>
            <a:pPr marL="800100" lvl="1" indent="-342900">
              <a:buAutoNum type="arabicPeriod"/>
            </a:pPr>
            <a:r>
              <a:rPr lang="en-US" sz="1600" b="1" err="1">
                <a:solidFill>
                  <a:srgbClr val="C00000"/>
                </a:solidFill>
                <a:ea typeface="+mn-lt"/>
                <a:cs typeface="+mn-lt"/>
              </a:rPr>
              <a:t>CircuitID</a:t>
            </a:r>
            <a:r>
              <a:rPr lang="en-US" sz="1600" b="1" dirty="0">
                <a:solidFill>
                  <a:srgbClr val="C00000"/>
                </a:solidFill>
                <a:ea typeface="+mn-lt"/>
                <a:cs typeface="+mn-lt"/>
              </a:rPr>
              <a:t>: </a:t>
            </a:r>
            <a:r>
              <a:rPr lang="en-US" sz="1600" dirty="0">
                <a:ea typeface="+mn-lt"/>
                <a:cs typeface="+mn-lt"/>
              </a:rPr>
              <a:t>Unique identifier to circuit</a:t>
            </a:r>
            <a:endParaRPr lang="en-US"/>
          </a:p>
          <a:p>
            <a:pPr marL="800100" lvl="1" indent="-342900">
              <a:buAutoNum type="arabicPeriod"/>
            </a:pPr>
            <a:r>
              <a:rPr lang="en-US" sz="1600" b="1" err="1">
                <a:solidFill>
                  <a:srgbClr val="C00000"/>
                </a:solidFill>
                <a:ea typeface="+mn-lt"/>
                <a:cs typeface="+mn-lt"/>
              </a:rPr>
              <a:t>DriverID</a:t>
            </a:r>
            <a:r>
              <a:rPr lang="en-US" sz="1600" b="1" dirty="0">
                <a:solidFill>
                  <a:srgbClr val="C00000"/>
                </a:solidFill>
                <a:ea typeface="+mn-lt"/>
                <a:cs typeface="+mn-lt"/>
              </a:rPr>
              <a:t>:</a:t>
            </a:r>
            <a:r>
              <a:rPr lang="en-US" sz="1600" dirty="0">
                <a:ea typeface="+mn-lt"/>
                <a:cs typeface="+mn-lt"/>
              </a:rPr>
              <a:t> Unique Identifier to the driver</a:t>
            </a:r>
          </a:p>
          <a:p>
            <a:pPr marL="800100" lvl="1" indent="-342900">
              <a:buAutoNum type="arabicPeriod"/>
            </a:pPr>
            <a:r>
              <a:rPr lang="en-US" sz="1600" b="1" dirty="0">
                <a:solidFill>
                  <a:srgbClr val="C00000"/>
                </a:solidFill>
                <a:ea typeface="+mn-lt"/>
                <a:cs typeface="+mn-lt"/>
              </a:rPr>
              <a:t>Grid:</a:t>
            </a:r>
            <a:r>
              <a:rPr lang="en-US" sz="1600" dirty="0">
                <a:ea typeface="+mn-lt"/>
                <a:cs typeface="+mn-lt"/>
              </a:rPr>
              <a:t> Starting position of the driver in beginning of the race</a:t>
            </a:r>
            <a:endParaRPr lang="en-US" sz="1600"/>
          </a:p>
          <a:p>
            <a:pPr marL="800100" lvl="1" indent="-342900">
              <a:buAutoNum type="arabicPeriod"/>
            </a:pPr>
            <a:r>
              <a:rPr lang="en-US" sz="1600" b="1" dirty="0">
                <a:solidFill>
                  <a:srgbClr val="C00000"/>
                </a:solidFill>
                <a:ea typeface="+mn-lt"/>
                <a:cs typeface="+mn-lt"/>
              </a:rPr>
              <a:t>Stop:</a:t>
            </a:r>
            <a:r>
              <a:rPr lang="en-US" sz="1600" dirty="0">
                <a:solidFill>
                  <a:srgbClr val="C00000"/>
                </a:solidFill>
                <a:ea typeface="+mn-lt"/>
                <a:cs typeface="+mn-lt"/>
              </a:rPr>
              <a:t> </a:t>
            </a:r>
            <a:r>
              <a:rPr lang="en-US" sz="1600" dirty="0">
                <a:ea typeface="+mn-lt"/>
                <a:cs typeface="+mn-lt"/>
              </a:rPr>
              <a:t>Number of pitstops take during the race</a:t>
            </a:r>
          </a:p>
          <a:p>
            <a:pPr marL="800100" lvl="1" indent="-342900">
              <a:buAutoNum type="arabicPeriod"/>
            </a:pPr>
            <a:r>
              <a:rPr lang="en-US" sz="1600" b="1" dirty="0">
                <a:solidFill>
                  <a:srgbClr val="C00000"/>
                </a:solidFill>
                <a:ea typeface="+mn-lt"/>
                <a:cs typeface="+mn-lt"/>
              </a:rPr>
              <a:t>Rank:</a:t>
            </a:r>
            <a:r>
              <a:rPr lang="en-US" sz="1600" dirty="0">
                <a:ea typeface="+mn-lt"/>
                <a:cs typeface="+mn-lt"/>
              </a:rPr>
              <a:t> The rank of the driver in the F1 season</a:t>
            </a:r>
          </a:p>
          <a:p>
            <a:pPr marL="800100" lvl="1" indent="-342900">
              <a:buAutoNum type="arabicPeriod"/>
            </a:pPr>
            <a:r>
              <a:rPr lang="en-US" sz="1600" b="1" err="1">
                <a:solidFill>
                  <a:srgbClr val="C00000"/>
                </a:solidFill>
                <a:ea typeface="+mn-lt"/>
                <a:cs typeface="+mn-lt"/>
              </a:rPr>
              <a:t>Race_Circuit</a:t>
            </a:r>
            <a:r>
              <a:rPr lang="en-US" sz="1600" dirty="0">
                <a:solidFill>
                  <a:srgbClr val="C00000"/>
                </a:solidFill>
                <a:ea typeface="+mn-lt"/>
                <a:cs typeface="+mn-lt"/>
              </a:rPr>
              <a:t>:</a:t>
            </a:r>
            <a:r>
              <a:rPr lang="en-US" sz="1600" dirty="0">
                <a:ea typeface="+mn-lt"/>
                <a:cs typeface="+mn-lt"/>
              </a:rPr>
              <a:t> 0 or 1 indicator to identify if the track is racing circuit</a:t>
            </a:r>
          </a:p>
          <a:p>
            <a:pPr marL="800100" lvl="1" indent="-342900">
              <a:buAutoNum type="arabicPeriod"/>
            </a:pPr>
            <a:r>
              <a:rPr lang="en-US" sz="1600" b="1" err="1">
                <a:solidFill>
                  <a:srgbClr val="C00000"/>
                </a:solidFill>
                <a:ea typeface="+mn-lt"/>
                <a:cs typeface="+mn-lt"/>
              </a:rPr>
              <a:t>Steet_Circuit</a:t>
            </a:r>
            <a:r>
              <a:rPr lang="en-US" sz="1600" b="1" dirty="0">
                <a:solidFill>
                  <a:srgbClr val="C00000"/>
                </a:solidFill>
                <a:ea typeface="+mn-lt"/>
                <a:cs typeface="+mn-lt"/>
              </a:rPr>
              <a:t>:</a:t>
            </a:r>
            <a:r>
              <a:rPr lang="en-US" sz="1600" dirty="0">
                <a:solidFill>
                  <a:srgbClr val="C00000"/>
                </a:solidFill>
                <a:ea typeface="+mn-lt"/>
                <a:cs typeface="+mn-lt"/>
              </a:rPr>
              <a:t> </a:t>
            </a:r>
            <a:r>
              <a:rPr lang="en-US" sz="1600" dirty="0">
                <a:ea typeface="+mn-lt"/>
                <a:cs typeface="+mn-lt"/>
              </a:rPr>
              <a:t>0 or 1 indicator to identify if the track is racing circuit</a:t>
            </a:r>
          </a:p>
          <a:p>
            <a:pPr marL="800100" lvl="1" indent="-342900">
              <a:buAutoNum type="arabicPeriod"/>
            </a:pPr>
            <a:r>
              <a:rPr lang="en-US" sz="1600" b="1" dirty="0">
                <a:solidFill>
                  <a:srgbClr val="C00000"/>
                </a:solidFill>
                <a:ea typeface="+mn-lt"/>
                <a:cs typeface="+mn-lt"/>
              </a:rPr>
              <a:t>Laps:</a:t>
            </a:r>
            <a:r>
              <a:rPr lang="en-US" sz="1600" dirty="0">
                <a:solidFill>
                  <a:srgbClr val="C00000"/>
                </a:solidFill>
                <a:ea typeface="+mn-lt"/>
                <a:cs typeface="+mn-lt"/>
              </a:rPr>
              <a:t> </a:t>
            </a:r>
            <a:r>
              <a:rPr lang="en-US" sz="1600" dirty="0">
                <a:ea typeface="+mn-lt"/>
                <a:cs typeface="+mn-lt"/>
              </a:rPr>
              <a:t>number of laps completed during the race</a:t>
            </a:r>
          </a:p>
          <a:p>
            <a:pPr marL="800100" lvl="1" indent="-342900">
              <a:buAutoNum type="arabicPeriod"/>
            </a:pPr>
            <a:r>
              <a:rPr lang="en-US" sz="1600" b="1" dirty="0">
                <a:solidFill>
                  <a:srgbClr val="C00000"/>
                </a:solidFill>
                <a:ea typeface="+mn-lt"/>
                <a:cs typeface="+mn-lt"/>
              </a:rPr>
              <a:t>Year:</a:t>
            </a:r>
            <a:r>
              <a:rPr lang="en-US" sz="1600" dirty="0">
                <a:ea typeface="+mn-lt"/>
                <a:cs typeface="+mn-lt"/>
              </a:rPr>
              <a:t> The year the race was taken</a:t>
            </a:r>
          </a:p>
          <a:p>
            <a:pPr marL="800100" lvl="1" indent="-342900">
              <a:buAutoNum type="arabicPeriod"/>
            </a:pPr>
            <a:r>
              <a:rPr lang="en-US" sz="1600" b="1" dirty="0" err="1">
                <a:solidFill>
                  <a:srgbClr val="C00000"/>
                </a:solidFill>
                <a:ea typeface="+mn-lt"/>
                <a:cs typeface="+mn-lt"/>
              </a:rPr>
              <a:t>ConstructorID</a:t>
            </a:r>
            <a:r>
              <a:rPr lang="en-US" sz="1600" b="1" dirty="0">
                <a:solidFill>
                  <a:srgbClr val="C00000"/>
                </a:solidFill>
                <a:ea typeface="+mn-lt"/>
                <a:cs typeface="+mn-lt"/>
              </a:rPr>
              <a:t>:</a:t>
            </a:r>
            <a:r>
              <a:rPr lang="en-US" sz="1600" dirty="0">
                <a:ea typeface="+mn-lt"/>
                <a:cs typeface="+mn-lt"/>
              </a:rPr>
              <a:t> Unique Identifier to the team</a:t>
            </a:r>
          </a:p>
          <a:p>
            <a:pPr marL="800100" lvl="1" indent="-342900">
              <a:buAutoNum type="arabicPeriod"/>
            </a:pPr>
            <a:r>
              <a:rPr lang="en-US" sz="1600" b="1" dirty="0">
                <a:solidFill>
                  <a:srgbClr val="C00000"/>
                </a:solidFill>
                <a:ea typeface="+mn-lt"/>
                <a:cs typeface="+mn-lt"/>
              </a:rPr>
              <a:t>Points:</a:t>
            </a:r>
            <a:r>
              <a:rPr lang="en-US" sz="1600" dirty="0">
                <a:ea typeface="+mn-lt"/>
                <a:cs typeface="+mn-lt"/>
              </a:rPr>
              <a:t> Number of points the driver has in the F1 season</a:t>
            </a:r>
            <a:endParaRPr lang="en-US" sz="1600"/>
          </a:p>
          <a:p>
            <a:pPr>
              <a:buFont typeface="Wingdings" panose="020B0604020202020204" pitchFamily="34" charset="0"/>
              <a:buChar char="§"/>
            </a:pPr>
            <a:endParaRPr lang="en-US" dirty="0"/>
          </a:p>
        </p:txBody>
      </p:sp>
      <p:pic>
        <p:nvPicPr>
          <p:cNvPr id="5" name="Picture 4" descr="A screenshot of a computer&#10;&#10;Description automatically generated">
            <a:extLst>
              <a:ext uri="{FF2B5EF4-FFF2-40B4-BE49-F238E27FC236}">
                <a16:creationId xmlns:a16="http://schemas.microsoft.com/office/drawing/2014/main" id="{E5918EFB-3680-A660-834D-934A80789C6C}"/>
              </a:ext>
            </a:extLst>
          </p:cNvPr>
          <p:cNvPicPr>
            <a:picLocks noChangeAspect="1"/>
          </p:cNvPicPr>
          <p:nvPr/>
        </p:nvPicPr>
        <p:blipFill rotWithShape="1">
          <a:blip r:embed="rId2"/>
          <a:srcRect l="116" t="340" r="-116" b="1152"/>
          <a:stretch/>
        </p:blipFill>
        <p:spPr>
          <a:xfrm>
            <a:off x="926938" y="1526285"/>
            <a:ext cx="4958251" cy="4765386"/>
          </a:xfrm>
          <a:prstGeom prst="rect">
            <a:avLst/>
          </a:prstGeom>
        </p:spPr>
      </p:pic>
      <p:sp>
        <p:nvSpPr>
          <p:cNvPr id="6" name="TextBox 5">
            <a:extLst>
              <a:ext uri="{FF2B5EF4-FFF2-40B4-BE49-F238E27FC236}">
                <a16:creationId xmlns:a16="http://schemas.microsoft.com/office/drawing/2014/main" id="{4FD629C1-DB6A-8193-7AAE-6BBB8B7388B6}"/>
              </a:ext>
            </a:extLst>
          </p:cNvPr>
          <p:cNvSpPr txBox="1"/>
          <p:nvPr/>
        </p:nvSpPr>
        <p:spPr>
          <a:xfrm>
            <a:off x="6095999" y="1524000"/>
            <a:ext cx="58954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tx1">
                    <a:lumMod val="49000"/>
                    <a:lumOff val="51000"/>
                  </a:schemeClr>
                </a:solidFill>
              </a:rPr>
              <a:t>VARIABLES AVAILABLE FOR THE MODEL</a:t>
            </a:r>
          </a:p>
        </p:txBody>
      </p:sp>
      <p:sp>
        <p:nvSpPr>
          <p:cNvPr id="8" name="Rectangle: Rounded Corners 4">
            <a:extLst>
              <a:ext uri="{FF2B5EF4-FFF2-40B4-BE49-F238E27FC236}">
                <a16:creationId xmlns:a16="http://schemas.microsoft.com/office/drawing/2014/main" id="{188CA36F-76EB-C6A5-821C-AACBBD42A8F6}"/>
              </a:ext>
            </a:extLst>
          </p:cNvPr>
          <p:cNvSpPr/>
          <p:nvPr/>
        </p:nvSpPr>
        <p:spPr>
          <a:xfrm>
            <a:off x="7677043" y="6444242"/>
            <a:ext cx="4373589" cy="417501"/>
          </a:xfrm>
          <a:prstGeom prst="chevron">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Evaluation</a:t>
            </a:r>
          </a:p>
        </p:txBody>
      </p:sp>
      <p:sp>
        <p:nvSpPr>
          <p:cNvPr id="10" name="Rectangle: Rounded Corners 6">
            <a:extLst>
              <a:ext uri="{FF2B5EF4-FFF2-40B4-BE49-F238E27FC236}">
                <a16:creationId xmlns:a16="http://schemas.microsoft.com/office/drawing/2014/main" id="{B0D9FCE1-2689-4EF2-BEB0-F991D42A4AD2}"/>
              </a:ext>
            </a:extLst>
          </p:cNvPr>
          <p:cNvSpPr/>
          <p:nvPr/>
        </p:nvSpPr>
        <p:spPr>
          <a:xfrm>
            <a:off x="3406759" y="6446292"/>
            <a:ext cx="4373589" cy="408321"/>
          </a:xfrm>
          <a:prstGeom prst="chevron">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Creation</a:t>
            </a:r>
          </a:p>
        </p:txBody>
      </p:sp>
      <p:sp>
        <p:nvSpPr>
          <p:cNvPr id="12" name="Rectangle: Rounded Corners 8">
            <a:extLst>
              <a:ext uri="{FF2B5EF4-FFF2-40B4-BE49-F238E27FC236}">
                <a16:creationId xmlns:a16="http://schemas.microsoft.com/office/drawing/2014/main" id="{67BF2C9E-9225-D16D-A9CF-1A616D1A76FC}"/>
              </a:ext>
            </a:extLst>
          </p:cNvPr>
          <p:cNvSpPr/>
          <p:nvPr/>
        </p:nvSpPr>
        <p:spPr>
          <a:xfrm>
            <a:off x="-2319" y="6448342"/>
            <a:ext cx="3501422" cy="408321"/>
          </a:xfrm>
          <a:prstGeom prst="homePlat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Data Collection &amp; Exploration</a:t>
            </a:r>
          </a:p>
        </p:txBody>
      </p:sp>
      <p:sp>
        <p:nvSpPr>
          <p:cNvPr id="13" name="Rectangle 12">
            <a:extLst>
              <a:ext uri="{FF2B5EF4-FFF2-40B4-BE49-F238E27FC236}">
                <a16:creationId xmlns:a16="http://schemas.microsoft.com/office/drawing/2014/main" id="{6F13FDF8-3EC3-F59C-C100-691CBA34192E}"/>
              </a:ext>
            </a:extLst>
          </p:cNvPr>
          <p:cNvSpPr/>
          <p:nvPr/>
        </p:nvSpPr>
        <p:spPr>
          <a:xfrm>
            <a:off x="852236" y="3699710"/>
            <a:ext cx="952500" cy="1724526"/>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3853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85F3-A6F0-9C77-349F-18A793AD6965}"/>
              </a:ext>
            </a:extLst>
          </p:cNvPr>
          <p:cNvSpPr>
            <a:spLocks noGrp="1"/>
          </p:cNvSpPr>
          <p:nvPr>
            <p:ph type="title"/>
          </p:nvPr>
        </p:nvSpPr>
        <p:spPr/>
        <p:txBody>
          <a:bodyPr>
            <a:normAutofit/>
          </a:bodyPr>
          <a:lstStyle/>
          <a:p>
            <a:r>
              <a:rPr lang="en-US" sz="5200" b="1" dirty="0">
                <a:latin typeface="Univers Condensed"/>
              </a:rPr>
              <a:t>Evaluation of  Variables</a:t>
            </a:r>
          </a:p>
        </p:txBody>
      </p:sp>
      <p:sp>
        <p:nvSpPr>
          <p:cNvPr id="3" name="Content Placeholder 2">
            <a:extLst>
              <a:ext uri="{FF2B5EF4-FFF2-40B4-BE49-F238E27FC236}">
                <a16:creationId xmlns:a16="http://schemas.microsoft.com/office/drawing/2014/main" id="{7FA3BB07-B727-6305-ED03-35866EDCCC88}"/>
              </a:ext>
            </a:extLst>
          </p:cNvPr>
          <p:cNvSpPr>
            <a:spLocks noGrp="1"/>
          </p:cNvSpPr>
          <p:nvPr>
            <p:ph idx="1"/>
          </p:nvPr>
        </p:nvSpPr>
        <p:spPr>
          <a:xfrm>
            <a:off x="6091988" y="2076283"/>
            <a:ext cx="5261812" cy="3900153"/>
          </a:xfrm>
        </p:spPr>
        <p:txBody>
          <a:bodyPr vert="horz" lIns="91440" tIns="45720" rIns="91440" bIns="45720" rtlCol="0" anchor="t">
            <a:noAutofit/>
          </a:bodyPr>
          <a:lstStyle/>
          <a:p>
            <a:pPr marL="800100" lvl="1" indent="-342900">
              <a:buAutoNum type="arabicPeriod"/>
            </a:pPr>
            <a:r>
              <a:rPr lang="en-US" sz="1600" b="1" dirty="0" err="1">
                <a:solidFill>
                  <a:srgbClr val="C00000"/>
                </a:solidFill>
                <a:ea typeface="+mn-lt"/>
                <a:cs typeface="+mn-lt"/>
              </a:rPr>
              <a:t>CircuitID</a:t>
            </a:r>
            <a:r>
              <a:rPr lang="en-US" sz="1600" b="1" dirty="0">
                <a:solidFill>
                  <a:srgbClr val="C00000"/>
                </a:solidFill>
                <a:ea typeface="+mn-lt"/>
                <a:cs typeface="+mn-lt"/>
              </a:rPr>
              <a:t> – REMOVED: </a:t>
            </a:r>
            <a:r>
              <a:rPr lang="en-US" sz="1600" dirty="0">
                <a:ea typeface="+mn-lt"/>
                <a:cs typeface="+mn-lt"/>
              </a:rPr>
              <a:t>Given p-value is 0.650 is greater than 0.05, this has no significance in model </a:t>
            </a:r>
            <a:endParaRPr lang="en-US" dirty="0"/>
          </a:p>
          <a:p>
            <a:pPr marL="800100" lvl="1" indent="-342900">
              <a:buAutoNum type="arabicPeriod"/>
            </a:pPr>
            <a:r>
              <a:rPr lang="en-US" sz="1600" b="1" dirty="0" err="1">
                <a:solidFill>
                  <a:srgbClr val="C00000"/>
                </a:solidFill>
                <a:ea typeface="+mn-lt"/>
                <a:cs typeface="+mn-lt"/>
              </a:rPr>
              <a:t>DriverID</a:t>
            </a:r>
            <a:r>
              <a:rPr lang="en-US" sz="1600" b="1" dirty="0">
                <a:solidFill>
                  <a:srgbClr val="C00000"/>
                </a:solidFill>
                <a:ea typeface="+mn-lt"/>
                <a:cs typeface="+mn-lt"/>
              </a:rPr>
              <a:t> - REMOVED:</a:t>
            </a:r>
            <a:r>
              <a:rPr lang="en-US" sz="1600" dirty="0">
                <a:ea typeface="+mn-lt"/>
                <a:cs typeface="+mn-lt"/>
              </a:rPr>
              <a:t> Given p-value is 0.045 is very close to 0.05, this variable is less significant than the others  </a:t>
            </a:r>
          </a:p>
          <a:p>
            <a:pPr marL="800100" lvl="1" indent="-342900">
              <a:buAutoNum type="arabicPeriod"/>
            </a:pPr>
            <a:r>
              <a:rPr lang="en-US" sz="1600" b="1" dirty="0">
                <a:solidFill>
                  <a:srgbClr val="C00000"/>
                </a:solidFill>
                <a:ea typeface="+mn-lt"/>
                <a:cs typeface="+mn-lt"/>
              </a:rPr>
              <a:t>Grid - ADJUSTED:</a:t>
            </a:r>
            <a:r>
              <a:rPr lang="en-US" sz="1600" dirty="0">
                <a:ea typeface="+mn-lt"/>
                <a:cs typeface="+mn-lt"/>
              </a:rPr>
              <a:t> This variable is significant given the p-value is less than 0.05, to improve model's accuracy this variable can be further broken down by Circuit Type (Race vs. Street)</a:t>
            </a:r>
            <a:endParaRPr lang="en-US" sz="1600" dirty="0">
              <a:solidFill>
                <a:srgbClr val="000000"/>
              </a:solidFill>
              <a:ea typeface="+mn-lt"/>
              <a:cs typeface="+mn-lt"/>
            </a:endParaRPr>
          </a:p>
          <a:p>
            <a:pPr marL="800100" lvl="1" indent="-342900">
              <a:buAutoNum type="arabicPeriod"/>
            </a:pPr>
            <a:r>
              <a:rPr lang="en-US" sz="1600" b="1" dirty="0" err="1">
                <a:solidFill>
                  <a:srgbClr val="C00000"/>
                </a:solidFill>
                <a:ea typeface="+mn-lt"/>
                <a:cs typeface="+mn-lt"/>
              </a:rPr>
              <a:t>ConstructorID</a:t>
            </a:r>
            <a:r>
              <a:rPr lang="en-US" sz="1600" b="1" dirty="0">
                <a:solidFill>
                  <a:srgbClr val="C00000"/>
                </a:solidFill>
                <a:ea typeface="+mn-lt"/>
                <a:cs typeface="+mn-lt"/>
              </a:rPr>
              <a:t> - REMOVED:</a:t>
            </a:r>
            <a:r>
              <a:rPr lang="en-US" sz="1600" dirty="0">
                <a:ea typeface="+mn-lt"/>
                <a:cs typeface="+mn-lt"/>
              </a:rPr>
              <a:t> Given p-value is 0.380 is greater than 0.05, this has no significance in model </a:t>
            </a:r>
          </a:p>
          <a:p>
            <a:pPr marL="800100" lvl="1" indent="-342900">
              <a:buAutoNum type="arabicPeriod"/>
            </a:pPr>
            <a:r>
              <a:rPr lang="en-US" sz="1600" b="1" dirty="0">
                <a:solidFill>
                  <a:srgbClr val="C00000"/>
                </a:solidFill>
                <a:ea typeface="+mn-lt"/>
                <a:cs typeface="+mn-lt"/>
              </a:rPr>
              <a:t>Points - REMOVED:</a:t>
            </a:r>
            <a:r>
              <a:rPr lang="en-US" sz="1600" dirty="0">
                <a:ea typeface="+mn-lt"/>
                <a:cs typeface="+mn-lt"/>
              </a:rPr>
              <a:t> The number of points are by </a:t>
            </a:r>
            <a:r>
              <a:rPr lang="en-US" sz="1600" dirty="0" err="1">
                <a:ea typeface="+mn-lt"/>
                <a:cs typeface="+mn-lt"/>
              </a:rPr>
              <a:t>DriverID</a:t>
            </a:r>
            <a:r>
              <a:rPr lang="en-US" sz="1600" dirty="0">
                <a:ea typeface="+mn-lt"/>
                <a:cs typeface="+mn-lt"/>
              </a:rPr>
              <a:t>, given we have determined </a:t>
            </a:r>
            <a:r>
              <a:rPr lang="en-US" sz="1600" dirty="0" err="1">
                <a:ea typeface="+mn-lt"/>
                <a:cs typeface="+mn-lt"/>
              </a:rPr>
              <a:t>DriverID</a:t>
            </a:r>
            <a:r>
              <a:rPr lang="en-US" sz="1600" dirty="0">
                <a:ea typeface="+mn-lt"/>
                <a:cs typeface="+mn-lt"/>
              </a:rPr>
              <a:t> is not significant. This variable is no longer relevant.</a:t>
            </a:r>
            <a:endParaRPr lang="en-US" sz="1600" dirty="0"/>
          </a:p>
          <a:p>
            <a:pPr>
              <a:buFont typeface="Wingdings" panose="020B0604020202020204" pitchFamily="34" charset="0"/>
              <a:buChar char="§"/>
            </a:pPr>
            <a:endParaRPr lang="en-US" dirty="0"/>
          </a:p>
        </p:txBody>
      </p:sp>
      <p:pic>
        <p:nvPicPr>
          <p:cNvPr id="5" name="Picture 4" descr="A screenshot of a computer&#10;&#10;Description automatically generated">
            <a:extLst>
              <a:ext uri="{FF2B5EF4-FFF2-40B4-BE49-F238E27FC236}">
                <a16:creationId xmlns:a16="http://schemas.microsoft.com/office/drawing/2014/main" id="{E5918EFB-3680-A660-834D-934A80789C6C}"/>
              </a:ext>
            </a:extLst>
          </p:cNvPr>
          <p:cNvPicPr>
            <a:picLocks noChangeAspect="1"/>
          </p:cNvPicPr>
          <p:nvPr/>
        </p:nvPicPr>
        <p:blipFill rotWithShape="1">
          <a:blip r:embed="rId2"/>
          <a:srcRect l="202" t="34232" r="29150" b="17012"/>
          <a:stretch/>
        </p:blipFill>
        <p:spPr>
          <a:xfrm>
            <a:off x="836701" y="1897259"/>
            <a:ext cx="5137193" cy="3441381"/>
          </a:xfrm>
          <a:prstGeom prst="rect">
            <a:avLst/>
          </a:prstGeom>
        </p:spPr>
      </p:pic>
      <p:sp>
        <p:nvSpPr>
          <p:cNvPr id="8" name="Rectangle: Rounded Corners 4">
            <a:extLst>
              <a:ext uri="{FF2B5EF4-FFF2-40B4-BE49-F238E27FC236}">
                <a16:creationId xmlns:a16="http://schemas.microsoft.com/office/drawing/2014/main" id="{188CA36F-76EB-C6A5-821C-AACBBD42A8F6}"/>
              </a:ext>
            </a:extLst>
          </p:cNvPr>
          <p:cNvSpPr/>
          <p:nvPr/>
        </p:nvSpPr>
        <p:spPr>
          <a:xfrm>
            <a:off x="7677043" y="6444242"/>
            <a:ext cx="4373589" cy="417501"/>
          </a:xfrm>
          <a:prstGeom prst="chevron">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Evaluation</a:t>
            </a:r>
          </a:p>
        </p:txBody>
      </p:sp>
      <p:sp>
        <p:nvSpPr>
          <p:cNvPr id="10" name="Rectangle: Rounded Corners 6">
            <a:extLst>
              <a:ext uri="{FF2B5EF4-FFF2-40B4-BE49-F238E27FC236}">
                <a16:creationId xmlns:a16="http://schemas.microsoft.com/office/drawing/2014/main" id="{B0D9FCE1-2689-4EF2-BEB0-F991D42A4AD2}"/>
              </a:ext>
            </a:extLst>
          </p:cNvPr>
          <p:cNvSpPr/>
          <p:nvPr/>
        </p:nvSpPr>
        <p:spPr>
          <a:xfrm>
            <a:off x="3406759" y="6446292"/>
            <a:ext cx="4373589" cy="408321"/>
          </a:xfrm>
          <a:prstGeom prst="chevron">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Creation</a:t>
            </a:r>
          </a:p>
        </p:txBody>
      </p:sp>
      <p:sp>
        <p:nvSpPr>
          <p:cNvPr id="12" name="Rectangle: Rounded Corners 8">
            <a:extLst>
              <a:ext uri="{FF2B5EF4-FFF2-40B4-BE49-F238E27FC236}">
                <a16:creationId xmlns:a16="http://schemas.microsoft.com/office/drawing/2014/main" id="{67BF2C9E-9225-D16D-A9CF-1A616D1A76FC}"/>
              </a:ext>
            </a:extLst>
          </p:cNvPr>
          <p:cNvSpPr/>
          <p:nvPr/>
        </p:nvSpPr>
        <p:spPr>
          <a:xfrm>
            <a:off x="-2319" y="6448342"/>
            <a:ext cx="3501422" cy="408321"/>
          </a:xfrm>
          <a:prstGeom prst="homePlat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Data Collection &amp; Exploration</a:t>
            </a:r>
          </a:p>
        </p:txBody>
      </p:sp>
      <p:sp>
        <p:nvSpPr>
          <p:cNvPr id="4" name="Rectangle 3">
            <a:extLst>
              <a:ext uri="{FF2B5EF4-FFF2-40B4-BE49-F238E27FC236}">
                <a16:creationId xmlns:a16="http://schemas.microsoft.com/office/drawing/2014/main" id="{83C78382-C759-9B6C-EADF-5606D6BEBBF9}"/>
              </a:ext>
            </a:extLst>
          </p:cNvPr>
          <p:cNvSpPr/>
          <p:nvPr/>
        </p:nvSpPr>
        <p:spPr>
          <a:xfrm>
            <a:off x="731920" y="2727157"/>
            <a:ext cx="5243763" cy="441157"/>
          </a:xfrm>
          <a:prstGeom prst="rect">
            <a:avLst/>
          </a:prstGeom>
          <a:solidFill>
            <a:srgbClr val="FFDD03">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5766660-8107-750D-6420-B877CFAD2D28}"/>
              </a:ext>
            </a:extLst>
          </p:cNvPr>
          <p:cNvSpPr/>
          <p:nvPr/>
        </p:nvSpPr>
        <p:spPr>
          <a:xfrm>
            <a:off x="731920" y="3168315"/>
            <a:ext cx="5243763" cy="190500"/>
          </a:xfrm>
          <a:prstGeom prst="rect">
            <a:avLst/>
          </a:prstGeom>
          <a:solidFill>
            <a:srgbClr val="20FF03">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D3C5226-01B5-B073-3AA3-DA9A3C17AA5E}"/>
              </a:ext>
            </a:extLst>
          </p:cNvPr>
          <p:cNvSpPr/>
          <p:nvPr/>
        </p:nvSpPr>
        <p:spPr>
          <a:xfrm>
            <a:off x="731920" y="4682287"/>
            <a:ext cx="5243763" cy="411078"/>
          </a:xfrm>
          <a:prstGeom prst="rect">
            <a:avLst/>
          </a:prstGeom>
          <a:solidFill>
            <a:srgbClr val="FFDD03">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B4E8167-E349-40D7-DD14-6C8B9400E4F5}"/>
              </a:ext>
            </a:extLst>
          </p:cNvPr>
          <p:cNvSpPr txBox="1"/>
          <p:nvPr/>
        </p:nvSpPr>
        <p:spPr>
          <a:xfrm>
            <a:off x="6095999" y="1524000"/>
            <a:ext cx="58954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tx1">
                    <a:lumMod val="49000"/>
                    <a:lumOff val="51000"/>
                  </a:schemeClr>
                </a:solidFill>
              </a:rPr>
              <a:t>VARIABLES TO BE REMOVED/ ADJUSTED</a:t>
            </a:r>
          </a:p>
        </p:txBody>
      </p:sp>
    </p:spTree>
    <p:extLst>
      <p:ext uri="{BB962C8B-B14F-4D97-AF65-F5344CB8AC3E}">
        <p14:creationId xmlns:p14="http://schemas.microsoft.com/office/powerpoint/2010/main" val="73416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5C4B163A-A2DC-2771-1003-44744BC39B5D}"/>
              </a:ext>
            </a:extLst>
          </p:cNvPr>
          <p:cNvPicPr>
            <a:picLocks noChangeAspect="1"/>
          </p:cNvPicPr>
          <p:nvPr/>
        </p:nvPicPr>
        <p:blipFill>
          <a:blip r:embed="rId2"/>
          <a:stretch>
            <a:fillRect/>
          </a:stretch>
        </p:blipFill>
        <p:spPr>
          <a:xfrm>
            <a:off x="713590" y="1492325"/>
            <a:ext cx="5058514" cy="4911203"/>
          </a:xfrm>
          <a:prstGeom prst="rect">
            <a:avLst/>
          </a:prstGeom>
        </p:spPr>
      </p:pic>
      <p:sp>
        <p:nvSpPr>
          <p:cNvPr id="2" name="Title 1">
            <a:extLst>
              <a:ext uri="{FF2B5EF4-FFF2-40B4-BE49-F238E27FC236}">
                <a16:creationId xmlns:a16="http://schemas.microsoft.com/office/drawing/2014/main" id="{2D1785F3-A6F0-9C77-349F-18A793AD6965}"/>
              </a:ext>
            </a:extLst>
          </p:cNvPr>
          <p:cNvSpPr>
            <a:spLocks noGrp="1"/>
          </p:cNvSpPr>
          <p:nvPr>
            <p:ph type="title"/>
          </p:nvPr>
        </p:nvSpPr>
        <p:spPr/>
        <p:txBody>
          <a:bodyPr>
            <a:normAutofit/>
          </a:bodyPr>
          <a:lstStyle/>
          <a:p>
            <a:r>
              <a:rPr lang="en-US" sz="5200" b="1" dirty="0">
                <a:latin typeface="Univers Condensed"/>
              </a:rPr>
              <a:t>Improvement of Model Accuracy</a:t>
            </a:r>
          </a:p>
        </p:txBody>
      </p:sp>
      <p:sp>
        <p:nvSpPr>
          <p:cNvPr id="7" name="Rectangle 6">
            <a:extLst>
              <a:ext uri="{FF2B5EF4-FFF2-40B4-BE49-F238E27FC236}">
                <a16:creationId xmlns:a16="http://schemas.microsoft.com/office/drawing/2014/main" id="{85766660-8107-750D-6420-B877CFAD2D28}"/>
              </a:ext>
            </a:extLst>
          </p:cNvPr>
          <p:cNvSpPr/>
          <p:nvPr/>
        </p:nvSpPr>
        <p:spPr>
          <a:xfrm>
            <a:off x="3248526" y="1754604"/>
            <a:ext cx="2265948" cy="401052"/>
          </a:xfrm>
          <a:prstGeom prst="rect">
            <a:avLst/>
          </a:prstGeom>
          <a:solidFill>
            <a:srgbClr val="20FF03">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B4E8167-E349-40D7-DD14-6C8B9400E4F5}"/>
              </a:ext>
            </a:extLst>
          </p:cNvPr>
          <p:cNvSpPr txBox="1"/>
          <p:nvPr/>
        </p:nvSpPr>
        <p:spPr>
          <a:xfrm>
            <a:off x="6095999" y="1524000"/>
            <a:ext cx="58954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tx1">
                    <a:lumMod val="49000"/>
                    <a:lumOff val="51000"/>
                  </a:schemeClr>
                </a:solidFill>
              </a:rPr>
              <a:t>MODEL RESULTS</a:t>
            </a:r>
            <a:endParaRPr lang="en-US" dirty="0"/>
          </a:p>
        </p:txBody>
      </p:sp>
      <p:pic>
        <p:nvPicPr>
          <p:cNvPr id="17" name="Content Placeholder 16" descr="Badge Tick1 outline">
            <a:extLst>
              <a:ext uri="{FF2B5EF4-FFF2-40B4-BE49-F238E27FC236}">
                <a16:creationId xmlns:a16="http://schemas.microsoft.com/office/drawing/2014/main" id="{84070079-D417-95F1-5688-646E40E7F90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095999" y="1990056"/>
            <a:ext cx="613611" cy="633664"/>
          </a:xfrm>
        </p:spPr>
      </p:pic>
      <p:sp>
        <p:nvSpPr>
          <p:cNvPr id="15" name="Rectangle 14">
            <a:extLst>
              <a:ext uri="{FF2B5EF4-FFF2-40B4-BE49-F238E27FC236}">
                <a16:creationId xmlns:a16="http://schemas.microsoft.com/office/drawing/2014/main" id="{7171FBDD-1601-D25F-8CD5-F2C2B4A8E29A}"/>
              </a:ext>
            </a:extLst>
          </p:cNvPr>
          <p:cNvSpPr/>
          <p:nvPr/>
        </p:nvSpPr>
        <p:spPr>
          <a:xfrm>
            <a:off x="3248526" y="2336130"/>
            <a:ext cx="2265948" cy="180474"/>
          </a:xfrm>
          <a:prstGeom prst="rect">
            <a:avLst/>
          </a:prstGeom>
          <a:solidFill>
            <a:srgbClr val="20FF03">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E212705-C1DE-E24A-5F44-604EA1121479}"/>
              </a:ext>
            </a:extLst>
          </p:cNvPr>
          <p:cNvSpPr/>
          <p:nvPr/>
        </p:nvSpPr>
        <p:spPr>
          <a:xfrm>
            <a:off x="3900236" y="3428998"/>
            <a:ext cx="591554" cy="1904999"/>
          </a:xfrm>
          <a:prstGeom prst="rect">
            <a:avLst/>
          </a:prstGeom>
          <a:solidFill>
            <a:srgbClr val="20FF03">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EB03522-20EE-1825-63BD-B934C20C9214}"/>
              </a:ext>
            </a:extLst>
          </p:cNvPr>
          <p:cNvSpPr txBox="1"/>
          <p:nvPr/>
        </p:nvSpPr>
        <p:spPr>
          <a:xfrm>
            <a:off x="6837947" y="2015289"/>
            <a:ext cx="38400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Overall </a:t>
            </a:r>
            <a:r>
              <a:rPr lang="en-US" b="1" dirty="0">
                <a:solidFill>
                  <a:srgbClr val="C00000"/>
                </a:solidFill>
              </a:rPr>
              <a:t>accuracy </a:t>
            </a:r>
            <a:r>
              <a:rPr lang="en-US" dirty="0"/>
              <a:t>of the model </a:t>
            </a:r>
            <a:r>
              <a:rPr lang="en-US" b="1" dirty="0">
                <a:solidFill>
                  <a:srgbClr val="C00000"/>
                </a:solidFill>
              </a:rPr>
              <a:t>increased</a:t>
            </a:r>
            <a:r>
              <a:rPr lang="en-US" dirty="0"/>
              <a:t> from 23% to 27% </a:t>
            </a:r>
          </a:p>
        </p:txBody>
      </p:sp>
      <p:pic>
        <p:nvPicPr>
          <p:cNvPr id="22" name="Content Placeholder 16" descr="Badge Tick1 outline">
            <a:extLst>
              <a:ext uri="{FF2B5EF4-FFF2-40B4-BE49-F238E27FC236}">
                <a16:creationId xmlns:a16="http://schemas.microsoft.com/office/drawing/2014/main" id="{43AE20C2-8D30-586E-BCBA-264D7E380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8109" y="2894430"/>
            <a:ext cx="613611" cy="633664"/>
          </a:xfrm>
          <a:prstGeom prst="rect">
            <a:avLst/>
          </a:prstGeom>
        </p:spPr>
      </p:pic>
      <p:sp>
        <p:nvSpPr>
          <p:cNvPr id="23" name="TextBox 22">
            <a:extLst>
              <a:ext uri="{FF2B5EF4-FFF2-40B4-BE49-F238E27FC236}">
                <a16:creationId xmlns:a16="http://schemas.microsoft.com/office/drawing/2014/main" id="{5A478854-B64D-2BFC-5AE1-162C4F208196}"/>
              </a:ext>
            </a:extLst>
          </p:cNvPr>
          <p:cNvSpPr txBox="1"/>
          <p:nvPr/>
        </p:nvSpPr>
        <p:spPr>
          <a:xfrm>
            <a:off x="6868025" y="2897605"/>
            <a:ext cx="384007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F-Stat is less than 0.05, implying at least one of variables noted below is </a:t>
            </a:r>
            <a:r>
              <a:rPr lang="en-US" b="1" dirty="0">
                <a:solidFill>
                  <a:srgbClr val="C00000"/>
                </a:solidFill>
              </a:rPr>
              <a:t>significantly related to race time predictions</a:t>
            </a:r>
          </a:p>
        </p:txBody>
      </p:sp>
      <p:pic>
        <p:nvPicPr>
          <p:cNvPr id="24" name="Content Placeholder 16" descr="Badge Tick1 outline">
            <a:extLst>
              <a:ext uri="{FF2B5EF4-FFF2-40B4-BE49-F238E27FC236}">
                <a16:creationId xmlns:a16="http://schemas.microsoft.com/office/drawing/2014/main" id="{7716A0C7-0F38-E189-ADA6-D046C97258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38109" y="4167772"/>
            <a:ext cx="613611" cy="633664"/>
          </a:xfrm>
          <a:prstGeom prst="rect">
            <a:avLst/>
          </a:prstGeom>
        </p:spPr>
      </p:pic>
      <p:sp>
        <p:nvSpPr>
          <p:cNvPr id="25" name="TextBox 24">
            <a:extLst>
              <a:ext uri="{FF2B5EF4-FFF2-40B4-BE49-F238E27FC236}">
                <a16:creationId xmlns:a16="http://schemas.microsoft.com/office/drawing/2014/main" id="{01EDD7E8-68B6-D526-0434-8FAE0287BCCA}"/>
              </a:ext>
            </a:extLst>
          </p:cNvPr>
          <p:cNvSpPr txBox="1"/>
          <p:nvPr/>
        </p:nvSpPr>
        <p:spPr>
          <a:xfrm>
            <a:off x="6868025" y="4180972"/>
            <a:ext cx="384007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All included </a:t>
            </a:r>
            <a:r>
              <a:rPr lang="en-US" b="1" dirty="0">
                <a:solidFill>
                  <a:srgbClr val="C00000"/>
                </a:solidFill>
              </a:rPr>
              <a:t>variables are significant</a:t>
            </a:r>
            <a:r>
              <a:rPr lang="en-US" dirty="0"/>
              <a:t> to the model given their p-values are all less than 0.05 </a:t>
            </a:r>
          </a:p>
        </p:txBody>
      </p:sp>
      <p:sp>
        <p:nvSpPr>
          <p:cNvPr id="27" name="Rectangle: Rounded Corners 4">
            <a:extLst>
              <a:ext uri="{FF2B5EF4-FFF2-40B4-BE49-F238E27FC236}">
                <a16:creationId xmlns:a16="http://schemas.microsoft.com/office/drawing/2014/main" id="{DF09CB15-0A08-D86D-7501-1E16B99181CF}"/>
              </a:ext>
            </a:extLst>
          </p:cNvPr>
          <p:cNvSpPr/>
          <p:nvPr/>
        </p:nvSpPr>
        <p:spPr>
          <a:xfrm>
            <a:off x="7677043" y="6444242"/>
            <a:ext cx="4373589" cy="417501"/>
          </a:xfrm>
          <a:prstGeom prst="chevron">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Evaluation</a:t>
            </a:r>
          </a:p>
        </p:txBody>
      </p:sp>
      <p:sp>
        <p:nvSpPr>
          <p:cNvPr id="29" name="Rectangle: Rounded Corners 6">
            <a:extLst>
              <a:ext uri="{FF2B5EF4-FFF2-40B4-BE49-F238E27FC236}">
                <a16:creationId xmlns:a16="http://schemas.microsoft.com/office/drawing/2014/main" id="{5EEE07A4-11CF-CAD1-0614-54FF019AECA2}"/>
              </a:ext>
            </a:extLst>
          </p:cNvPr>
          <p:cNvSpPr/>
          <p:nvPr/>
        </p:nvSpPr>
        <p:spPr>
          <a:xfrm>
            <a:off x="3406759" y="6446292"/>
            <a:ext cx="4373589" cy="408321"/>
          </a:xfrm>
          <a:prstGeom prst="chevron">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Creation</a:t>
            </a:r>
          </a:p>
        </p:txBody>
      </p:sp>
      <p:sp>
        <p:nvSpPr>
          <p:cNvPr id="31" name="Rectangle: Rounded Corners 8">
            <a:extLst>
              <a:ext uri="{FF2B5EF4-FFF2-40B4-BE49-F238E27FC236}">
                <a16:creationId xmlns:a16="http://schemas.microsoft.com/office/drawing/2014/main" id="{04EBB313-33FE-3E7D-6120-1112435632C6}"/>
              </a:ext>
            </a:extLst>
          </p:cNvPr>
          <p:cNvSpPr/>
          <p:nvPr/>
        </p:nvSpPr>
        <p:spPr>
          <a:xfrm>
            <a:off x="-2319" y="6448342"/>
            <a:ext cx="3501422" cy="408321"/>
          </a:xfrm>
          <a:prstGeom prst="homePlat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Data Collection &amp; Exploration</a:t>
            </a:r>
          </a:p>
        </p:txBody>
      </p:sp>
    </p:spTree>
    <p:extLst>
      <p:ext uri="{BB962C8B-B14F-4D97-AF65-F5344CB8AC3E}">
        <p14:creationId xmlns:p14="http://schemas.microsoft.com/office/powerpoint/2010/main" val="25591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85F3-A6F0-9C77-349F-18A793AD6965}"/>
              </a:ext>
            </a:extLst>
          </p:cNvPr>
          <p:cNvSpPr>
            <a:spLocks noGrp="1"/>
          </p:cNvSpPr>
          <p:nvPr>
            <p:ph type="title"/>
          </p:nvPr>
        </p:nvSpPr>
        <p:spPr/>
        <p:txBody>
          <a:bodyPr>
            <a:normAutofit/>
          </a:bodyPr>
          <a:lstStyle/>
          <a:p>
            <a:r>
              <a:rPr lang="en-US" sz="5200" b="1" dirty="0">
                <a:latin typeface="Univers Condensed"/>
              </a:rPr>
              <a:t>Race  Time Data Was Skewed </a:t>
            </a:r>
          </a:p>
        </p:txBody>
      </p:sp>
      <p:sp>
        <p:nvSpPr>
          <p:cNvPr id="18" name="TextBox 17">
            <a:extLst>
              <a:ext uri="{FF2B5EF4-FFF2-40B4-BE49-F238E27FC236}">
                <a16:creationId xmlns:a16="http://schemas.microsoft.com/office/drawing/2014/main" id="{3B4E8167-E349-40D7-DD14-6C8B9400E4F5}"/>
              </a:ext>
            </a:extLst>
          </p:cNvPr>
          <p:cNvSpPr txBox="1"/>
          <p:nvPr/>
        </p:nvSpPr>
        <p:spPr>
          <a:xfrm>
            <a:off x="842210" y="1524000"/>
            <a:ext cx="537410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chemeClr val="tx1">
                    <a:lumMod val="49000"/>
                    <a:lumOff val="51000"/>
                  </a:schemeClr>
                </a:solidFill>
              </a:rPr>
              <a:t>RESULTS FROM PRELIMINARY MODEL</a:t>
            </a:r>
            <a:endParaRPr lang="en-US" sz="1600" dirty="0"/>
          </a:p>
        </p:txBody>
      </p:sp>
      <p:sp>
        <p:nvSpPr>
          <p:cNvPr id="20" name="TextBox 19">
            <a:extLst>
              <a:ext uri="{FF2B5EF4-FFF2-40B4-BE49-F238E27FC236}">
                <a16:creationId xmlns:a16="http://schemas.microsoft.com/office/drawing/2014/main" id="{EEB03522-20EE-1825-63BD-B934C20C9214}"/>
              </a:ext>
            </a:extLst>
          </p:cNvPr>
          <p:cNvSpPr txBox="1"/>
          <p:nvPr/>
        </p:nvSpPr>
        <p:spPr>
          <a:xfrm>
            <a:off x="842211" y="3940342"/>
            <a:ext cx="3990472" cy="2198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Data is right-skewed, potentially from: </a:t>
            </a:r>
          </a:p>
          <a:p>
            <a:pPr marL="285750" indent="-285750">
              <a:lnSpc>
                <a:spcPct val="90000"/>
              </a:lnSpc>
              <a:spcBef>
                <a:spcPts val="1000"/>
              </a:spcBef>
              <a:buFont typeface="Wingdings,Sans-Serif"/>
              <a:buChar char="§"/>
            </a:pPr>
            <a:r>
              <a:rPr lang="en-US" sz="1400" b="1" dirty="0">
                <a:latin typeface="Aptos"/>
                <a:cs typeface="Arial"/>
              </a:rPr>
              <a:t>Performance of Drivers: </a:t>
            </a:r>
            <a:r>
              <a:rPr lang="en-US" sz="1400" dirty="0">
                <a:latin typeface="Aptos"/>
                <a:cs typeface="Arial"/>
              </a:rPr>
              <a:t>Depending on the driver’s skills they may have slower times leading to right skewed.</a:t>
            </a:r>
            <a:endParaRPr lang="en-US" sz="1400">
              <a:latin typeface="Aptos"/>
              <a:cs typeface="Arial"/>
            </a:endParaRPr>
          </a:p>
          <a:p>
            <a:pPr marL="285750" indent="-285750">
              <a:lnSpc>
                <a:spcPct val="90000"/>
              </a:lnSpc>
              <a:spcBef>
                <a:spcPts val="1000"/>
              </a:spcBef>
              <a:buFont typeface="Wingdings,Sans-Serif"/>
              <a:buChar char="§"/>
            </a:pPr>
            <a:r>
              <a:rPr lang="en-US" sz="1400" b="1" dirty="0">
                <a:latin typeface="Aptos"/>
                <a:cs typeface="Arial"/>
              </a:rPr>
              <a:t>External Factors: </a:t>
            </a:r>
            <a:r>
              <a:rPr lang="en-US" sz="1400" dirty="0">
                <a:latin typeface="Aptos"/>
                <a:cs typeface="Arial"/>
              </a:rPr>
              <a:t>Due to race incidents a safety car deployment maybe deployed which can lead to slower times which leads to right skewed.</a:t>
            </a:r>
          </a:p>
          <a:p>
            <a:endParaRPr lang="en-US" dirty="0"/>
          </a:p>
        </p:txBody>
      </p:sp>
      <p:sp>
        <p:nvSpPr>
          <p:cNvPr id="4" name="Rectangle: Rounded Corners 4">
            <a:extLst>
              <a:ext uri="{FF2B5EF4-FFF2-40B4-BE49-F238E27FC236}">
                <a16:creationId xmlns:a16="http://schemas.microsoft.com/office/drawing/2014/main" id="{D796B5EC-35DE-3B6E-E3FE-54D497C51C23}"/>
              </a:ext>
            </a:extLst>
          </p:cNvPr>
          <p:cNvSpPr/>
          <p:nvPr/>
        </p:nvSpPr>
        <p:spPr>
          <a:xfrm>
            <a:off x="7677043" y="6444242"/>
            <a:ext cx="4373589" cy="417501"/>
          </a:xfrm>
          <a:prstGeom prst="chevron">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Evaluation</a:t>
            </a:r>
          </a:p>
        </p:txBody>
      </p:sp>
      <p:sp>
        <p:nvSpPr>
          <p:cNvPr id="6" name="Rectangle: Rounded Corners 6">
            <a:extLst>
              <a:ext uri="{FF2B5EF4-FFF2-40B4-BE49-F238E27FC236}">
                <a16:creationId xmlns:a16="http://schemas.microsoft.com/office/drawing/2014/main" id="{FE6FB63F-8CAF-8ED5-A5D6-CAD77081BB84}"/>
              </a:ext>
            </a:extLst>
          </p:cNvPr>
          <p:cNvSpPr/>
          <p:nvPr/>
        </p:nvSpPr>
        <p:spPr>
          <a:xfrm>
            <a:off x="3406759" y="6446292"/>
            <a:ext cx="4373589" cy="408321"/>
          </a:xfrm>
          <a:prstGeom prst="chevron">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Model Creation</a:t>
            </a:r>
          </a:p>
        </p:txBody>
      </p:sp>
      <p:sp>
        <p:nvSpPr>
          <p:cNvPr id="9" name="Rectangle: Rounded Corners 8">
            <a:extLst>
              <a:ext uri="{FF2B5EF4-FFF2-40B4-BE49-F238E27FC236}">
                <a16:creationId xmlns:a16="http://schemas.microsoft.com/office/drawing/2014/main" id="{AD367842-B976-8527-6DAE-6B9FE7DD1CF2}"/>
              </a:ext>
            </a:extLst>
          </p:cNvPr>
          <p:cNvSpPr/>
          <p:nvPr/>
        </p:nvSpPr>
        <p:spPr>
          <a:xfrm>
            <a:off x="-2319" y="6448342"/>
            <a:ext cx="3501422" cy="408321"/>
          </a:xfrm>
          <a:prstGeom prst="homePlat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latin typeface="Univers Condensed"/>
              </a:rPr>
              <a:t>Data Collection &amp; Exploration</a:t>
            </a:r>
          </a:p>
        </p:txBody>
      </p:sp>
      <p:pic>
        <p:nvPicPr>
          <p:cNvPr id="12" name="Picture 11" descr="A comparison of a graph&#10;&#10;Description automatically generated">
            <a:extLst>
              <a:ext uri="{FF2B5EF4-FFF2-40B4-BE49-F238E27FC236}">
                <a16:creationId xmlns:a16="http://schemas.microsoft.com/office/drawing/2014/main" id="{A55D17D2-6728-AFF8-6153-44EC396E3346}"/>
              </a:ext>
            </a:extLst>
          </p:cNvPr>
          <p:cNvPicPr>
            <a:picLocks noChangeAspect="1"/>
          </p:cNvPicPr>
          <p:nvPr/>
        </p:nvPicPr>
        <p:blipFill>
          <a:blip r:embed="rId2"/>
          <a:stretch>
            <a:fillRect/>
          </a:stretch>
        </p:blipFill>
        <p:spPr>
          <a:xfrm>
            <a:off x="840665" y="1926096"/>
            <a:ext cx="4836523" cy="1949794"/>
          </a:xfrm>
          <a:prstGeom prst="rect">
            <a:avLst/>
          </a:prstGeom>
        </p:spPr>
      </p:pic>
      <p:sp>
        <p:nvSpPr>
          <p:cNvPr id="26" name="TextBox 25">
            <a:extLst>
              <a:ext uri="{FF2B5EF4-FFF2-40B4-BE49-F238E27FC236}">
                <a16:creationId xmlns:a16="http://schemas.microsoft.com/office/drawing/2014/main" id="{3FB3FAE1-D9A7-4FBF-A1CC-41146B1857D9}"/>
              </a:ext>
            </a:extLst>
          </p:cNvPr>
          <p:cNvSpPr txBox="1"/>
          <p:nvPr/>
        </p:nvSpPr>
        <p:spPr>
          <a:xfrm>
            <a:off x="7269078" y="1513974"/>
            <a:ext cx="47825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C00000"/>
                </a:solidFill>
              </a:rPr>
              <a:t>RESULTS FROM UPDATED MODEL</a:t>
            </a:r>
            <a:endParaRPr lang="en-US" sz="1600">
              <a:solidFill>
                <a:srgbClr val="C00000"/>
              </a:solidFill>
            </a:endParaRPr>
          </a:p>
        </p:txBody>
      </p:sp>
      <p:pic>
        <p:nvPicPr>
          <p:cNvPr id="30" name="Picture 29" descr="A graph with a red line&#10;&#10;Description automatically generated">
            <a:extLst>
              <a:ext uri="{FF2B5EF4-FFF2-40B4-BE49-F238E27FC236}">
                <a16:creationId xmlns:a16="http://schemas.microsoft.com/office/drawing/2014/main" id="{90F37ADC-7701-E273-DE7E-0E8678CFBAEC}"/>
              </a:ext>
            </a:extLst>
          </p:cNvPr>
          <p:cNvPicPr>
            <a:picLocks noChangeAspect="1"/>
          </p:cNvPicPr>
          <p:nvPr/>
        </p:nvPicPr>
        <p:blipFill rotWithShape="1">
          <a:blip r:embed="rId3"/>
          <a:srcRect r="2405"/>
          <a:stretch/>
        </p:blipFill>
        <p:spPr>
          <a:xfrm>
            <a:off x="9602475" y="1918822"/>
            <a:ext cx="2447053" cy="1967767"/>
          </a:xfrm>
          <a:prstGeom prst="rect">
            <a:avLst/>
          </a:prstGeom>
        </p:spPr>
      </p:pic>
      <p:pic>
        <p:nvPicPr>
          <p:cNvPr id="33" name="Picture 32" descr="A graph of a line graph&#10;&#10;Description automatically generated">
            <a:extLst>
              <a:ext uri="{FF2B5EF4-FFF2-40B4-BE49-F238E27FC236}">
                <a16:creationId xmlns:a16="http://schemas.microsoft.com/office/drawing/2014/main" id="{2141CD20-E9C9-B516-199D-8C524118E3F7}"/>
              </a:ext>
            </a:extLst>
          </p:cNvPr>
          <p:cNvPicPr>
            <a:picLocks noChangeAspect="1"/>
          </p:cNvPicPr>
          <p:nvPr/>
        </p:nvPicPr>
        <p:blipFill>
          <a:blip r:embed="rId4"/>
          <a:stretch>
            <a:fillRect/>
          </a:stretch>
        </p:blipFill>
        <p:spPr>
          <a:xfrm>
            <a:off x="6967025" y="1901107"/>
            <a:ext cx="2456817" cy="1996562"/>
          </a:xfrm>
          <a:prstGeom prst="rect">
            <a:avLst/>
          </a:prstGeom>
        </p:spPr>
      </p:pic>
      <p:pic>
        <p:nvPicPr>
          <p:cNvPr id="35" name="Graphic 34" descr="Arrow: Slight curve with solid fill">
            <a:extLst>
              <a:ext uri="{FF2B5EF4-FFF2-40B4-BE49-F238E27FC236}">
                <a16:creationId xmlns:a16="http://schemas.microsoft.com/office/drawing/2014/main" id="{8097049F-8B0B-E088-1965-64990FECA2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7701" y="2904123"/>
            <a:ext cx="3160294" cy="3160294"/>
          </a:xfrm>
          <a:prstGeom prst="rect">
            <a:avLst/>
          </a:prstGeom>
        </p:spPr>
      </p:pic>
      <p:sp>
        <p:nvSpPr>
          <p:cNvPr id="38" name="TextBox 37">
            <a:extLst>
              <a:ext uri="{FF2B5EF4-FFF2-40B4-BE49-F238E27FC236}">
                <a16:creationId xmlns:a16="http://schemas.microsoft.com/office/drawing/2014/main" id="{8DC46AA2-74F4-3B29-C3B3-05379EC7F24F}"/>
              </a:ext>
            </a:extLst>
          </p:cNvPr>
          <p:cNvSpPr txBox="1"/>
          <p:nvPr/>
        </p:nvSpPr>
        <p:spPr>
          <a:xfrm>
            <a:off x="7269080" y="3900236"/>
            <a:ext cx="467226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CA" sz="1400" b="1" dirty="0">
                <a:latin typeface="Aptos"/>
                <a:cs typeface="Arial"/>
              </a:rPr>
              <a:t>Stabilized Variance</a:t>
            </a:r>
            <a:r>
              <a:rPr lang="en-CA" sz="1400" dirty="0">
                <a:latin typeface="Aptos"/>
                <a:cs typeface="Arial"/>
              </a:rPr>
              <a:t> making the model more reliable</a:t>
            </a:r>
            <a:endParaRPr lang="en-US" sz="1400">
              <a:latin typeface="Aptos"/>
              <a:cs typeface="Arial"/>
            </a:endParaRPr>
          </a:p>
          <a:p>
            <a:pPr marL="285750" indent="-285750">
              <a:buFont typeface="Wingdings"/>
              <a:buChar char="ü"/>
            </a:pPr>
            <a:r>
              <a:rPr lang="en-CA" sz="1400" b="1" dirty="0">
                <a:latin typeface="Aptos"/>
                <a:cs typeface="Arial"/>
              </a:rPr>
              <a:t>Linearized Relationships </a:t>
            </a:r>
            <a:r>
              <a:rPr lang="en-CA" sz="1400" dirty="0">
                <a:latin typeface="Aptos"/>
                <a:cs typeface="Arial"/>
              </a:rPr>
              <a:t>using the natural logarithm to convert any exponential trends present in data into a linear trend.</a:t>
            </a:r>
            <a:endParaRPr lang="en-US" sz="1400" dirty="0">
              <a:latin typeface="Aptos"/>
              <a:cs typeface="Arial"/>
            </a:endParaRPr>
          </a:p>
          <a:p>
            <a:pPr marL="285750" indent="-285750">
              <a:buFont typeface="Wingdings"/>
              <a:buChar char="ü"/>
            </a:pPr>
            <a:r>
              <a:rPr lang="en-CA" sz="1400" b="1" dirty="0">
                <a:latin typeface="Aptos"/>
                <a:cs typeface="Arial"/>
              </a:rPr>
              <a:t>Reduced Skewness</a:t>
            </a:r>
            <a:r>
              <a:rPr lang="en-CA" sz="1400" dirty="0">
                <a:latin typeface="Aptos"/>
                <a:cs typeface="Arial"/>
              </a:rPr>
              <a:t> using the natural logarithm to make it more normally distributed, which many statistical methods assume.</a:t>
            </a:r>
            <a:endParaRPr lang="en-US" sz="1400" dirty="0">
              <a:latin typeface="Aptos"/>
              <a:cs typeface="Arial"/>
            </a:endParaRPr>
          </a:p>
        </p:txBody>
      </p:sp>
      <p:sp>
        <p:nvSpPr>
          <p:cNvPr id="39" name="TextBox 38">
            <a:extLst>
              <a:ext uri="{FF2B5EF4-FFF2-40B4-BE49-F238E27FC236}">
                <a16:creationId xmlns:a16="http://schemas.microsoft.com/office/drawing/2014/main" id="{63CC812E-CB35-DB6A-280B-9E63EBEF7C69}"/>
              </a:ext>
            </a:extLst>
          </p:cNvPr>
          <p:cNvSpPr txBox="1"/>
          <p:nvPr/>
        </p:nvSpPr>
        <p:spPr>
          <a:xfrm>
            <a:off x="5303919" y="4331367"/>
            <a:ext cx="23762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Univers Condensed"/>
              </a:rPr>
              <a:t>Apply Natural Log </a:t>
            </a:r>
          </a:p>
        </p:txBody>
      </p:sp>
      <p:sp>
        <p:nvSpPr>
          <p:cNvPr id="40" name="TextBox 39">
            <a:extLst>
              <a:ext uri="{FF2B5EF4-FFF2-40B4-BE49-F238E27FC236}">
                <a16:creationId xmlns:a16="http://schemas.microsoft.com/office/drawing/2014/main" id="{73509B85-5E7D-0FEA-69D2-02E79E6CEBCE}"/>
              </a:ext>
            </a:extLst>
          </p:cNvPr>
          <p:cNvSpPr txBox="1"/>
          <p:nvPr/>
        </p:nvSpPr>
        <p:spPr>
          <a:xfrm>
            <a:off x="5394156" y="5243762"/>
            <a:ext cx="1794709"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i="1" dirty="0">
                <a:latin typeface="Aptos"/>
              </a:rPr>
              <a:t>To address the wide range of values and exponential growth patterns</a:t>
            </a:r>
            <a:endParaRPr lang="en-US" sz="1400"/>
          </a:p>
        </p:txBody>
      </p:sp>
    </p:spTree>
    <p:extLst>
      <p:ext uri="{BB962C8B-B14F-4D97-AF65-F5344CB8AC3E}">
        <p14:creationId xmlns:p14="http://schemas.microsoft.com/office/powerpoint/2010/main" val="13570330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1734</Words>
  <Application>Microsoft Macintosh PowerPoint</Application>
  <PresentationFormat>Widescreen</PresentationFormat>
  <Paragraphs>159</Paragraphs>
  <Slides>24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Aptos</vt:lpstr>
      <vt:lpstr>Aptos Display</vt:lpstr>
      <vt:lpstr>Arial</vt:lpstr>
      <vt:lpstr>Calibri</vt:lpstr>
      <vt:lpstr>Menlo</vt:lpstr>
      <vt:lpstr>Univers Condensed</vt:lpstr>
      <vt:lpstr>Wingdings</vt:lpstr>
      <vt:lpstr>Wingdings,Sans-Serif</vt:lpstr>
      <vt:lpstr>Office Theme</vt:lpstr>
      <vt:lpstr>Enhancing Race Performance Predictions</vt:lpstr>
      <vt:lpstr>F1 Industry</vt:lpstr>
      <vt:lpstr>Objective</vt:lpstr>
      <vt:lpstr>Designing a Linear Regression Model </vt:lpstr>
      <vt:lpstr>Addressing Missing Values</vt:lpstr>
      <vt:lpstr>Variables to be Assessed</vt:lpstr>
      <vt:lpstr>Evaluation of  Variables</vt:lpstr>
      <vt:lpstr>Improvement of Model Accuracy</vt:lpstr>
      <vt:lpstr>Race  Time Data Was Skewed </vt:lpstr>
      <vt:lpstr>Handling Heteroskedasticity</vt:lpstr>
      <vt:lpstr>PowerPoint Presentation</vt:lpstr>
      <vt:lpstr>Final Model Results </vt:lpstr>
      <vt:lpstr>Model Insights</vt:lpstr>
      <vt:lpstr>Implications for future F1 Races</vt:lpstr>
      <vt:lpstr>Race Strategy Optimization</vt:lpstr>
      <vt:lpstr>Recommendations to Improve the Model</vt:lpstr>
      <vt:lpstr>Technical Appendix</vt:lpstr>
      <vt:lpstr>Technical Appendix: Data Import and Cleaning</vt:lpstr>
      <vt:lpstr>Technical Appendix: Code: Model Before Applying Any Treatment</vt:lpstr>
      <vt:lpstr>Technical Appendix: Data Import and Cleaning – Handling Multi-Collinearity</vt:lpstr>
      <vt:lpstr>Technical Appendix: Code: Results from Exploring Data</vt:lpstr>
      <vt:lpstr>Technical Appendix: Code: Improving Results to due heteroskedasticity</vt:lpstr>
      <vt:lpstr>Technical Appendix: Code - Model with Treatment</vt:lpstr>
      <vt:lpstr>Technical Appendix: Results of the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Race Performance Predictions</dc:title>
  <dc:creator>Anthony Ramelo</dc:creator>
  <cp:lastModifiedBy>Anthony Ramelo</cp:lastModifiedBy>
  <cp:revision>1</cp:revision>
  <dcterms:created xsi:type="dcterms:W3CDTF">2024-07-28T01:18:20Z</dcterms:created>
  <dcterms:modified xsi:type="dcterms:W3CDTF">2024-08-02T11:19:59Z</dcterms:modified>
</cp:coreProperties>
</file>